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4"/>
  </p:notesMasterIdLst>
  <p:sldIdLst>
    <p:sldId id="256" r:id="rId2"/>
    <p:sldId id="475" r:id="rId3"/>
    <p:sldId id="542" r:id="rId4"/>
    <p:sldId id="543" r:id="rId5"/>
    <p:sldId id="544" r:id="rId6"/>
    <p:sldId id="545" r:id="rId7"/>
    <p:sldId id="546" r:id="rId8"/>
    <p:sldId id="538" r:id="rId9"/>
    <p:sldId id="541" r:id="rId10"/>
    <p:sldId id="539" r:id="rId11"/>
    <p:sldId id="548" r:id="rId12"/>
    <p:sldId id="540" r:id="rId13"/>
    <p:sldId id="550" r:id="rId14"/>
    <p:sldId id="551" r:id="rId15"/>
    <p:sldId id="553" r:id="rId16"/>
    <p:sldId id="559" r:id="rId17"/>
    <p:sldId id="560" r:id="rId18"/>
    <p:sldId id="526" r:id="rId19"/>
    <p:sldId id="527" r:id="rId20"/>
    <p:sldId id="529" r:id="rId21"/>
    <p:sldId id="549" r:id="rId22"/>
    <p:sldId id="561" r:id="rId23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1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70C0"/>
    <a:srgbClr val="95B3D7"/>
    <a:srgbClr val="9DE68C"/>
    <a:srgbClr val="C2F67C"/>
    <a:srgbClr val="F27C7C"/>
    <a:srgbClr val="D99694"/>
    <a:srgbClr val="FF0000"/>
    <a:srgbClr val="00B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4" autoAdjust="0"/>
    <p:restoredTop sz="88582" autoAdjust="0"/>
  </p:normalViewPr>
  <p:slideViewPr>
    <p:cSldViewPr>
      <p:cViewPr varScale="1">
        <p:scale>
          <a:sx n="129" d="100"/>
          <a:sy n="129" d="100"/>
        </p:scale>
        <p:origin x="1232" y="200"/>
      </p:cViewPr>
      <p:guideLst>
        <p:guide orient="horz" pos="1800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93253-51AE-4C40-AB6B-AA3A7DF4D210}" type="datetimeFigureOut">
              <a:rPr lang="en-US" smtClean="0"/>
              <a:pPr/>
              <a:t>10/9/25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729AB-B77D-48AE-AA10-D1BD2B4D03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0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7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in Java, each class gets two structs: a </a:t>
            </a:r>
            <a:r>
              <a:rPr lang="en-US" dirty="0" err="1"/>
              <a:t>vtable</a:t>
            </a:r>
            <a:r>
              <a:rPr lang="en-US" dirty="0"/>
              <a:t> and a field layout.</a:t>
            </a:r>
          </a:p>
          <a:p>
            <a:pPr marL="528066" lvl="1" indent="-171450">
              <a:buFontTx/>
              <a:buChar char="-"/>
            </a:pPr>
            <a:r>
              <a:rPr lang="en-US" dirty="0"/>
              <a:t>the </a:t>
            </a:r>
            <a:r>
              <a:rPr lang="en-US" dirty="0" err="1"/>
              <a:t>vtable</a:t>
            </a:r>
            <a:r>
              <a:rPr lang="en-US" dirty="0"/>
              <a:t> is the “virtual method dispatch table” and only contains pointers to method implementations.</a:t>
            </a:r>
          </a:p>
          <a:p>
            <a:pPr marL="528066" lvl="1" indent="-171450">
              <a:buFontTx/>
              <a:buChar char="-"/>
            </a:pPr>
            <a:r>
              <a:rPr lang="en-US" dirty="0"/>
              <a:t>the field layout contains all the data fields, including the very first field being a pointer to a </a:t>
            </a:r>
            <a:r>
              <a:rPr lang="en-US" dirty="0" err="1"/>
              <a:t>vtable</a:t>
            </a:r>
            <a:r>
              <a:rPr lang="en-US" dirty="0"/>
              <a:t>.</a:t>
            </a:r>
          </a:p>
          <a:p>
            <a:pPr marL="528066" marR="0" lvl="1" indent="-17145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i="0" dirty="0"/>
              <a:t>the </a:t>
            </a:r>
            <a:r>
              <a:rPr lang="en-US" i="0" dirty="0" err="1"/>
              <a:t>vtables</a:t>
            </a:r>
            <a:r>
              <a:rPr lang="en-US" i="0" dirty="0"/>
              <a:t> of subclasses are prefixed with their </a:t>
            </a:r>
            <a:r>
              <a:rPr lang="en-US" i="0" dirty="0" err="1"/>
              <a:t>superclasses</a:t>
            </a:r>
            <a:r>
              <a:rPr lang="en-US" i="0" dirty="0"/>
              <a:t>’, and same for the field layouts.</a:t>
            </a:r>
            <a:endParaRPr lang="en-US" dirty="0"/>
          </a:p>
          <a:p>
            <a:pPr marL="171450" lvl="0" indent="-171450">
              <a:buFontTx/>
              <a:buChar char="-"/>
            </a:pPr>
            <a:r>
              <a:rPr lang="en-US" dirty="0"/>
              <a:t>each class has a single </a:t>
            </a:r>
            <a:r>
              <a:rPr lang="en-US" dirty="0" err="1"/>
              <a:t>vtable</a:t>
            </a:r>
            <a:r>
              <a:rPr lang="en-US" dirty="0"/>
              <a:t> struct instance created for it.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each class </a:t>
            </a:r>
            <a:r>
              <a:rPr lang="en-US" i="1" dirty="0"/>
              <a:t>instance</a:t>
            </a:r>
            <a:r>
              <a:rPr lang="en-US" i="0" dirty="0"/>
              <a:t> points to that one </a:t>
            </a:r>
            <a:r>
              <a:rPr lang="en-US" i="0" dirty="0" err="1"/>
              <a:t>vtable</a:t>
            </a:r>
            <a:r>
              <a:rPr lang="en-US" i="0" dirty="0"/>
              <a:t> struct instance, so that all instances of the same class have the same methods.</a:t>
            </a:r>
          </a:p>
          <a:p>
            <a:pPr marL="171450" lvl="0" indent="-171450">
              <a:buFontTx/>
              <a:buChar char="-"/>
            </a:pPr>
            <a:r>
              <a:rPr lang="en-US" i="0" dirty="0"/>
              <a:t>doing a method call “</a:t>
            </a:r>
            <a:r>
              <a:rPr lang="en-US" i="0" dirty="0" err="1"/>
              <a:t>obj.method</a:t>
            </a:r>
            <a:r>
              <a:rPr lang="en-US" i="0" dirty="0"/>
              <a:t>()” really does something like “</a:t>
            </a:r>
            <a:r>
              <a:rPr lang="en-US" i="0" dirty="0" err="1"/>
              <a:t>obj.vtable</a:t>
            </a:r>
            <a:r>
              <a:rPr lang="en-US" i="0" dirty="0"/>
              <a:t>[3].method(</a:t>
            </a:r>
            <a:r>
              <a:rPr lang="en-US" i="0" dirty="0" err="1"/>
              <a:t>obj</a:t>
            </a:r>
            <a:r>
              <a:rPr lang="en-US" i="0" dirty="0"/>
              <a:t>);”.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20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https://</a:t>
            </a:r>
            <a:r>
              <a:rPr lang="en-US" dirty="0" err="1"/>
              <a:t>www.zlib.net</a:t>
            </a:r>
            <a:r>
              <a:rPr lang="en-US" dirty="0"/>
              <a:t>/</a:t>
            </a:r>
            <a:r>
              <a:rPr lang="en-US" dirty="0" err="1"/>
              <a:t>manual.html</a:t>
            </a:r>
            <a:r>
              <a:rPr lang="en-US" dirty="0"/>
              <a:t> is the manual for </a:t>
            </a:r>
            <a:r>
              <a:rPr lang="en-US" dirty="0" err="1"/>
              <a:t>zlib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6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78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here we can have the "wrong"</a:t>
            </a:r>
            <a:r>
              <a:rPr lang="en-US" baseline="0" dirty="0"/>
              <a:t> </a:t>
            </a:r>
            <a:r>
              <a:rPr lang="en-US" baseline="0" dirty="0" err="1"/>
              <a:t>printf</a:t>
            </a:r>
            <a:r>
              <a:rPr lang="en-US" baseline="0" dirty="0"/>
              <a:t> linked into our program</a:t>
            </a:r>
            <a:r>
              <a:rPr lang="mr-IN" baseline="0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5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35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lowercase t and d are local (static) symbols contained within the object file but neither imported nor</a:t>
            </a:r>
            <a:r>
              <a:rPr lang="en-US" baseline="0" dirty="0"/>
              <a:t> exported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6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C++ "solves" this problem by encoding the types of the symbols in their names, so that the linker can do</a:t>
            </a:r>
            <a:r>
              <a:rPr lang="en-US" baseline="0" dirty="0"/>
              <a:t> "type-safe linking"</a:t>
            </a:r>
          </a:p>
          <a:p>
            <a:r>
              <a:rPr lang="en-US" baseline="0" dirty="0"/>
              <a:t>	- but it's a massive hack and the resulting symbols look ridiculous (and can be so long that the linker can’t handle them (or so long that they literally need to be compressed))</a:t>
            </a:r>
          </a:p>
          <a:p>
            <a:r>
              <a:rPr lang="en-US" baseline="0" dirty="0"/>
              <a:t>	- and it also forces the linker to support "deduplication" of multiply-defined symbols cause of templates and blah blah blah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3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81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statically</a:t>
            </a:r>
            <a:r>
              <a:rPr lang="en-US" baseline="0" dirty="0"/>
              <a:t> linked executables can be loaded more quickly and have no dependencies, so they're more self-contained and easier to distribute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suppose</a:t>
            </a:r>
            <a:r>
              <a:rPr lang="en-US" baseline="0" dirty="0"/>
              <a:t> a program erroneously depends on a buggy library function</a:t>
            </a:r>
          </a:p>
          <a:p>
            <a:r>
              <a:rPr lang="en-US" baseline="0" dirty="0"/>
              <a:t>	- you fix that function in the shared library</a:t>
            </a:r>
          </a:p>
          <a:p>
            <a:r>
              <a:rPr lang="en-US" baseline="0" dirty="0"/>
              <a:t>	- and now the program crashes cause e.g. now that function correctly returns NULL instead of an invalid-but-it-never-crashed pointer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5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77645"/>
            <a:ext cx="7772400" cy="146050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 (no ani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9"/>
            <a:ext cx="3008313" cy="39092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600700"/>
            <a:ext cx="9144000" cy="114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95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95301"/>
            <a:ext cx="8991600" cy="4801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296960"/>
            <a:ext cx="12192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5296960"/>
            <a:ext cx="685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6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hf hdr="0" dt="0"/>
  <p:txStyles>
    <p:titleStyle>
      <a:lvl1pPr algn="l" defTabSz="82296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GulimChe" pitchFamily="49" charset="-127"/>
          <a:cs typeface="MoolBoran" pitchFamily="34" charset="0"/>
        </a:defRPr>
      </a:lvl1pPr>
    </p:titleStyle>
    <p:bodyStyle>
      <a:lvl1pPr marL="204312" indent="-204312" algn="l" defTabSz="822960" rtl="0" eaLnBrk="1" latinLnBrk="0" hangingPunct="1">
        <a:spcBef>
          <a:spcPts val="0"/>
        </a:spcBef>
        <a:buSzPct val="150000"/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5767" indent="-207170" algn="l" defTabSz="822960" rtl="0" eaLnBrk="1" latinLnBrk="0" hangingPunct="1">
        <a:spcBef>
          <a:spcPts val="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20078" indent="-205740" algn="l" defTabSz="822960" rtl="0" eaLnBrk="1" latinLnBrk="0" hangingPunct="1">
        <a:spcBef>
          <a:spcPts val="0"/>
        </a:spcBef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1532" indent="-205740" algn="l" defTabSz="822960" rtl="0" eaLnBrk="1" latinLnBrk="0" hangingPunct="1">
        <a:spcBef>
          <a:spcPts val="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205740" algn="l" defTabSz="822960" rtl="0" eaLnBrk="1" latinLnBrk="0" hangingPunct="1">
        <a:spcBef>
          <a:spcPts val="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848600" cy="1225021"/>
          </a:xfrm>
        </p:spPr>
        <p:txBody>
          <a:bodyPr/>
          <a:lstStyle/>
          <a:p>
            <a:r>
              <a:rPr lang="en-US" dirty="0"/>
              <a:t>Programs – Dynamic Linking and Loading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 0449</a:t>
            </a:r>
          </a:p>
          <a:p>
            <a:r>
              <a:rPr lang="en-US" dirty="0"/>
              <a:t>Jarrett Billingsley</a:t>
            </a:r>
          </a:p>
        </p:txBody>
      </p:sp>
    </p:spTree>
    <p:extLst>
      <p:ext uri="{BB962C8B-B14F-4D97-AF65-F5344CB8AC3E}">
        <p14:creationId xmlns:p14="http://schemas.microsoft.com/office/powerpoint/2010/main" val="36120865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linking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1904999"/>
          </a:xfrm>
        </p:spPr>
        <p:txBody>
          <a:bodyPr/>
          <a:lstStyle/>
          <a:p>
            <a:r>
              <a:rPr lang="en-US" dirty="0"/>
              <a:t>many programs need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dirty="0"/>
              <a:t>. </a:t>
            </a:r>
            <a:r>
              <a:rPr lang="en-US" b="1" dirty="0"/>
              <a:t>why duplicate it?</a:t>
            </a:r>
          </a:p>
          <a:p>
            <a:r>
              <a:rPr lang="en-US" dirty="0"/>
              <a:t>so we put e.g. the C standard library (</a:t>
            </a:r>
            <a:r>
              <a:rPr lang="en-US" dirty="0" err="1"/>
              <a:t>libc</a:t>
            </a:r>
            <a:r>
              <a:rPr lang="en-US" dirty="0"/>
              <a:t>) into a special object file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shared object (*.so) file</a:t>
            </a:r>
            <a:endParaRPr lang="en-US" dirty="0"/>
          </a:p>
          <a:p>
            <a:r>
              <a:rPr lang="en-US" dirty="0"/>
              <a:t>the </a:t>
            </a:r>
            <a:r>
              <a:rPr lang="en-US" b="1" dirty="0"/>
              <a:t>loader</a:t>
            </a:r>
            <a:r>
              <a:rPr lang="en-US" dirty="0"/>
              <a:t> is responsible for doing this </a:t>
            </a:r>
            <a:r>
              <a:rPr lang="en-US" b="1" dirty="0"/>
              <a:t>final linking step</a:t>
            </a:r>
            <a:endParaRPr lang="en-US" dirty="0"/>
          </a:p>
          <a:p>
            <a:pPr lvl="1"/>
            <a:r>
              <a:rPr lang="en-US" dirty="0"/>
              <a:t>in fact on Linux, the linker and the loader are </a:t>
            </a:r>
            <a:r>
              <a:rPr lang="en-US" b="1" dirty="0"/>
              <a:t>the same program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2400300"/>
            <a:ext cx="27527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Group 10"/>
          <p:cNvGrpSpPr/>
          <p:nvPr/>
        </p:nvGrpSpPr>
        <p:grpSpPr>
          <a:xfrm>
            <a:off x="4114800" y="3390900"/>
            <a:ext cx="1238250" cy="990600"/>
            <a:chOff x="2362200" y="3771900"/>
            <a:chExt cx="1238250" cy="990600"/>
          </a:xfrm>
        </p:grpSpPr>
        <p:pic>
          <p:nvPicPr>
            <p:cNvPr id="33794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62200" y="3771900"/>
              <a:ext cx="123825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TextBox 9"/>
            <p:cNvSpPr txBox="1"/>
            <p:nvPr/>
          </p:nvSpPr>
          <p:spPr>
            <a:xfrm>
              <a:off x="2362200" y="42291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</a:rPr>
                <a:t>libc.so</a:t>
              </a:r>
            </a:p>
          </p:txBody>
        </p:sp>
      </p:grpSp>
      <p:cxnSp>
        <p:nvCxnSpPr>
          <p:cNvPr id="13" name="Straight Arrow Connector 12"/>
          <p:cNvCxnSpPr/>
          <p:nvPr/>
        </p:nvCxnSpPr>
        <p:spPr>
          <a:xfrm>
            <a:off x="5410200" y="4000500"/>
            <a:ext cx="762000" cy="1588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4800" y="27051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when the program is run, the </a:t>
            </a:r>
            <a:r>
              <a:rPr lang="en-US" sz="2000" b="1" dirty="0"/>
              <a:t>loader </a:t>
            </a:r>
            <a:r>
              <a:rPr lang="en-US" sz="2000" dirty="0"/>
              <a:t>(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ld</a:t>
            </a:r>
            <a:r>
              <a:rPr lang="en-US" sz="2000" dirty="0"/>
              <a:t>) looks for the right shared object(s) to link in</a:t>
            </a:r>
          </a:p>
        </p:txBody>
      </p:sp>
    </p:spTree>
    <p:extLst>
      <p:ext uri="{BB962C8B-B14F-4D97-AF65-F5344CB8AC3E}">
        <p14:creationId xmlns:p14="http://schemas.microsoft.com/office/powerpoint/2010/main" val="42690397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linking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2514599"/>
          </a:xfrm>
        </p:spPr>
        <p:txBody>
          <a:bodyPr/>
          <a:lstStyle/>
          <a:p>
            <a:r>
              <a:rPr lang="en-US" dirty="0"/>
              <a:t>if you make a </a:t>
            </a:r>
            <a:r>
              <a:rPr lang="en-US" b="1" dirty="0"/>
              <a:t>whole puzzle with no holes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that's </a:t>
            </a:r>
            <a:r>
              <a:rPr lang="en-US" b="1" dirty="0"/>
              <a:t>static linking</a:t>
            </a:r>
            <a:endParaRPr lang="en-US" dirty="0"/>
          </a:p>
          <a:p>
            <a:r>
              <a:rPr lang="en-US" dirty="0"/>
              <a:t>there are two main downsides of static linking:</a:t>
            </a:r>
          </a:p>
          <a:p>
            <a:pPr lvl="1"/>
            <a:r>
              <a:rPr lang="en-US" b="1" dirty="0"/>
              <a:t>bigger executables</a:t>
            </a:r>
            <a:endParaRPr lang="en-US" dirty="0"/>
          </a:p>
          <a:p>
            <a:pPr lvl="1"/>
            <a:r>
              <a:rPr lang="en-US" dirty="0"/>
              <a:t>it can </a:t>
            </a:r>
            <a:r>
              <a:rPr lang="en-US" b="1" dirty="0"/>
              <a:t>embed bugs into your executables</a:t>
            </a:r>
          </a:p>
          <a:p>
            <a:pPr lvl="2"/>
            <a:r>
              <a:rPr lang="en-US" dirty="0" err="1"/>
              <a:t>libc</a:t>
            </a:r>
            <a:r>
              <a:rPr lang="en-US" dirty="0"/>
              <a:t> ain't perfect</a:t>
            </a:r>
          </a:p>
          <a:p>
            <a:pPr lvl="2"/>
            <a:r>
              <a:rPr lang="en-US" dirty="0"/>
              <a:t>if it has a serious bug, the only way to fix your program is</a:t>
            </a:r>
            <a:r>
              <a:rPr lang="mr-IN" dirty="0"/>
              <a:t>…</a:t>
            </a:r>
            <a:endParaRPr lang="en-US" dirty="0"/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recompile, relink, and redistribute.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2" descr="Image result for puzzle clipa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933700"/>
            <a:ext cx="2734162" cy="1981200"/>
          </a:xfrm>
          <a:prstGeom prst="rect">
            <a:avLst/>
          </a:prstGeom>
          <a:noFill/>
        </p:spPr>
      </p:pic>
      <p:pic>
        <p:nvPicPr>
          <p:cNvPr id="3076" name="Picture 4" descr="mage result for bug 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2780">
            <a:off x="4905124" y="4264090"/>
            <a:ext cx="609600" cy="56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98553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2590799"/>
          </a:xfrm>
        </p:spPr>
        <p:txBody>
          <a:bodyPr/>
          <a:lstStyle/>
          <a:p>
            <a:r>
              <a:rPr lang="en-US" dirty="0"/>
              <a:t>with dynamic linking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we can just </a:t>
            </a:r>
            <a:r>
              <a:rPr lang="en-US" b="1" dirty="0"/>
              <a:t>fix </a:t>
            </a:r>
            <a:r>
              <a:rPr lang="en-US" b="1" dirty="0" err="1"/>
              <a:t>libc.so</a:t>
            </a:r>
            <a:r>
              <a:rPr lang="en-US" b="1" dirty="0"/>
              <a:t> </a:t>
            </a:r>
            <a:r>
              <a:rPr lang="en-US" dirty="0"/>
              <a:t>and now any program that uses it is automatically "fixed” the next time it’s loaded!</a:t>
            </a:r>
          </a:p>
          <a:p>
            <a:r>
              <a:rPr lang="en-US" dirty="0"/>
              <a:t>but...</a:t>
            </a:r>
          </a:p>
          <a:p>
            <a:pPr lvl="1"/>
            <a:r>
              <a:rPr lang="en-US" dirty="0"/>
              <a:t>fixing bugs </a:t>
            </a:r>
            <a:r>
              <a:rPr lang="en-US" b="1" dirty="0"/>
              <a:t>can break programs.</a:t>
            </a:r>
            <a:endParaRPr lang="en-US" dirty="0"/>
          </a:p>
          <a:p>
            <a:pPr lvl="1"/>
            <a:r>
              <a:rPr lang="en-US" dirty="0"/>
              <a:t>shared libraries can </a:t>
            </a:r>
            <a:r>
              <a:rPr lang="en-US" b="1" dirty="0"/>
              <a:t>have multiple versions.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and if a shared library can't be found, </a:t>
            </a:r>
            <a:r>
              <a:rPr lang="en-US" b="1" dirty="0">
                <a:solidFill>
                  <a:srgbClr val="FF0000"/>
                </a:solidFill>
              </a:rPr>
              <a:t>the program can't run.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3086100"/>
            <a:ext cx="27527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 rot="19732099">
            <a:off x="2286000" y="3929661"/>
            <a:ext cx="1238250" cy="990600"/>
            <a:chOff x="2362200" y="3771900"/>
            <a:chExt cx="1238250" cy="990600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62200" y="3771900"/>
              <a:ext cx="123825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TextBox 9"/>
            <p:cNvSpPr txBox="1"/>
            <p:nvPr/>
          </p:nvSpPr>
          <p:spPr>
            <a:xfrm>
              <a:off x="2362200" y="4259878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</a:rPr>
                <a:t>libc.so.5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>
            <a:off x="5181600" y="4686300"/>
            <a:ext cx="762000" cy="1588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4029075" y="4095750"/>
            <a:ext cx="1238250" cy="990600"/>
            <a:chOff x="2362200" y="3771900"/>
            <a:chExt cx="1238250" cy="990600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62200" y="3771900"/>
              <a:ext cx="123825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" name="TextBox 13"/>
            <p:cNvSpPr txBox="1"/>
            <p:nvPr/>
          </p:nvSpPr>
          <p:spPr>
            <a:xfrm>
              <a:off x="2362200" y="42291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</a:rPr>
                <a:t>libc.so.6</a:t>
              </a:r>
            </a:p>
          </p:txBody>
        </p:sp>
      </p:grpSp>
      <p:pic>
        <p:nvPicPr>
          <p:cNvPr id="15" name="Picture 4" descr="mage result for bug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78981">
            <a:off x="2850906" y="4119649"/>
            <a:ext cx="376818" cy="346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67703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 pointers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6211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to anything!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2362199"/>
          </a:xfrm>
        </p:spPr>
        <p:txBody>
          <a:bodyPr/>
          <a:lstStyle/>
          <a:p>
            <a:r>
              <a:rPr lang="en-US" dirty="0"/>
              <a:t>we can have pointers to data anywhere in memory</a:t>
            </a:r>
          </a:p>
          <a:p>
            <a:r>
              <a:rPr lang="en-US" b="1" dirty="0"/>
              <a:t>why not to functions, too?</a:t>
            </a:r>
          </a:p>
          <a:p>
            <a:r>
              <a:rPr lang="en-US" dirty="0"/>
              <a:t>a </a:t>
            </a:r>
            <a:r>
              <a:rPr lang="en-US" b="1" dirty="0"/>
              <a:t>function pointer</a:t>
            </a:r>
            <a:r>
              <a:rPr lang="en-US" dirty="0"/>
              <a:t> is................. gee, I </a:t>
            </a:r>
            <a:r>
              <a:rPr lang="en-US" dirty="0" err="1"/>
              <a:t>dunno</a:t>
            </a:r>
            <a:r>
              <a:rPr lang="en-US" dirty="0"/>
              <a:t>. what do you think</a:t>
            </a:r>
          </a:p>
          <a:p>
            <a:r>
              <a:rPr lang="en-US" dirty="0"/>
              <a:t>in C, it looks... terrifying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 (*</a:t>
            </a:r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fp</a:t>
            </a:r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)(</a:t>
            </a:r>
            <a:r>
              <a:rPr lang="en-US" sz="2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wHAT</a:t>
            </a:r>
            <a:endParaRPr lang="en-US" sz="2800" i="1" dirty="0">
              <a:solidFill>
                <a:schemeClr val="accent3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19100" y="2247900"/>
            <a:ext cx="1905000" cy="1350255"/>
            <a:chOff x="419100" y="2247900"/>
            <a:chExt cx="1905000" cy="1350255"/>
          </a:xfrm>
        </p:grpSpPr>
        <p:sp>
          <p:nvSpPr>
            <p:cNvPr id="8" name="Rectangle 7"/>
            <p:cNvSpPr/>
            <p:nvPr/>
          </p:nvSpPr>
          <p:spPr>
            <a:xfrm>
              <a:off x="990600" y="2247900"/>
              <a:ext cx="762000" cy="381000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100" y="2644048"/>
              <a:ext cx="190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return type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324100" y="2247900"/>
            <a:ext cx="1981200" cy="1350254"/>
            <a:chOff x="2324100" y="2247900"/>
            <a:chExt cx="1981200" cy="1350254"/>
          </a:xfrm>
        </p:grpSpPr>
        <p:sp>
          <p:nvSpPr>
            <p:cNvPr id="9" name="Rectangle 8"/>
            <p:cNvSpPr/>
            <p:nvPr/>
          </p:nvSpPr>
          <p:spPr>
            <a:xfrm>
              <a:off x="2819400" y="2247900"/>
              <a:ext cx="990600" cy="381000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24100" y="2644047"/>
              <a:ext cx="1981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parameter types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525637" y="2644047"/>
            <a:ext cx="441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this is actually a variable declaration. it makes a variable </a:t>
            </a:r>
            <a:r>
              <a:rPr lang="en-US" sz="2200" b="1" dirty="0" err="1"/>
              <a:t>fp</a:t>
            </a:r>
            <a:r>
              <a:rPr lang="en-US" sz="2200" dirty="0"/>
              <a:t> that </a:t>
            </a:r>
            <a:r>
              <a:rPr lang="en-US" sz="2200" i="1" dirty="0"/>
              <a:t>points to a function </a:t>
            </a:r>
            <a:r>
              <a:rPr lang="en-US" sz="2200" dirty="0"/>
              <a:t>that takes an int and returns an int.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3091FB-191F-4747-9AA9-BAF34358FEBC}"/>
              </a:ext>
            </a:extLst>
          </p:cNvPr>
          <p:cNvSpPr txBox="1"/>
          <p:nvPr/>
        </p:nvSpPr>
        <p:spPr>
          <a:xfrm>
            <a:off x="2743200" y="4610099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have I mentioned how batshit insane the variable declaration syntax is in C?</a:t>
            </a:r>
          </a:p>
        </p:txBody>
      </p:sp>
    </p:spTree>
    <p:extLst>
      <p:ext uri="{BB962C8B-B14F-4D97-AF65-F5344CB8AC3E}">
        <p14:creationId xmlns:p14="http://schemas.microsoft.com/office/powerpoint/2010/main" val="21465087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 pointers???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904999"/>
          </a:xfrm>
        </p:spPr>
        <p:txBody>
          <a:bodyPr/>
          <a:lstStyle/>
          <a:p>
            <a:r>
              <a:rPr lang="en-US" dirty="0"/>
              <a:t>you can </a:t>
            </a:r>
            <a:r>
              <a:rPr lang="en-US" b="1" dirty="0"/>
              <a:t>pass functions as arguments to other functions</a:t>
            </a:r>
            <a:endParaRPr lang="en-US" dirty="0"/>
          </a:p>
          <a:p>
            <a:pPr lvl="1"/>
            <a:r>
              <a:rPr lang="en-US" dirty="0"/>
              <a:t>this is a very powerful technique</a:t>
            </a:r>
          </a:p>
          <a:p>
            <a:pPr lvl="1"/>
            <a:r>
              <a:rPr lang="en-US" dirty="0"/>
              <a:t>you can </a:t>
            </a:r>
            <a:r>
              <a:rPr lang="en-US" b="1" dirty="0"/>
              <a:t>parameterize </a:t>
            </a:r>
            <a:r>
              <a:rPr lang="en-US" b="1" i="1" dirty="0"/>
              <a:t>actions</a:t>
            </a:r>
            <a:r>
              <a:rPr lang="en-US" b="1" dirty="0"/>
              <a:t> </a:t>
            </a:r>
            <a:r>
              <a:rPr lang="en-US" dirty="0"/>
              <a:t>just like you can with </a:t>
            </a:r>
            <a:r>
              <a:rPr lang="en-US" b="1" dirty="0"/>
              <a:t>values</a:t>
            </a:r>
          </a:p>
          <a:p>
            <a:r>
              <a:rPr lang="en-US" dirty="0"/>
              <a:t>let's look at </a:t>
            </a:r>
            <a:r>
              <a:rPr lang="en-US" b="1" dirty="0"/>
              <a:t>12_qsort.c</a:t>
            </a:r>
            <a:r>
              <a:rPr lang="en-US" dirty="0"/>
              <a:t> and </a:t>
            </a:r>
            <a:r>
              <a:rPr lang="en-US" b="1" dirty="0"/>
              <a:t>12_qsort_structs.c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A348FE-955B-914F-807F-9E85246E09DE}"/>
              </a:ext>
            </a:extLst>
          </p:cNvPr>
          <p:cNvSpPr/>
          <p:nvPr/>
        </p:nvSpPr>
        <p:spPr>
          <a:xfrm>
            <a:off x="4546190" y="3296885"/>
            <a:ext cx="1752600" cy="110348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qsort</a:t>
            </a:r>
            <a:endParaRPr lang="en-US" sz="28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59169A-17CD-EE42-9B40-E1F52E7137F3}"/>
              </a:ext>
            </a:extLst>
          </p:cNvPr>
          <p:cNvSpPr/>
          <p:nvPr/>
        </p:nvSpPr>
        <p:spPr>
          <a:xfrm>
            <a:off x="629265" y="2455128"/>
            <a:ext cx="3630563" cy="65971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{6, 3, 4, 9, 1}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521CEA-D106-5641-ABF3-5F20D304FA28}"/>
              </a:ext>
            </a:extLst>
          </p:cNvPr>
          <p:cNvSpPr/>
          <p:nvPr/>
        </p:nvSpPr>
        <p:spPr>
          <a:xfrm>
            <a:off x="1496963" y="4559982"/>
            <a:ext cx="2762865" cy="65971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compare_ints</a:t>
            </a:r>
            <a:endParaRPr lang="en-US" sz="28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0" name="Curved Connector 9">
            <a:extLst>
              <a:ext uri="{FF2B5EF4-FFF2-40B4-BE49-F238E27FC236}">
                <a16:creationId xmlns:a16="http://schemas.microsoft.com/office/drawing/2014/main" id="{9860BAD1-0AC3-4D43-87A3-5EF278367A84}"/>
              </a:ext>
            </a:extLst>
          </p:cNvPr>
          <p:cNvCxnSpPr>
            <a:stCxn id="7" idx="3"/>
            <a:endCxn id="4" idx="0"/>
          </p:cNvCxnSpPr>
          <p:nvPr/>
        </p:nvCxnSpPr>
        <p:spPr>
          <a:xfrm>
            <a:off x="4259828" y="2784987"/>
            <a:ext cx="1162662" cy="511898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>
            <a:extLst>
              <a:ext uri="{FF2B5EF4-FFF2-40B4-BE49-F238E27FC236}">
                <a16:creationId xmlns:a16="http://schemas.microsoft.com/office/drawing/2014/main" id="{A66D1831-8851-E44F-9B88-5AEFB9D31D2E}"/>
              </a:ext>
            </a:extLst>
          </p:cNvPr>
          <p:cNvCxnSpPr>
            <a:cxnSpLocks/>
            <a:stCxn id="8" idx="3"/>
            <a:endCxn id="4" idx="2"/>
          </p:cNvCxnSpPr>
          <p:nvPr/>
        </p:nvCxnSpPr>
        <p:spPr>
          <a:xfrm flipV="1">
            <a:off x="4259828" y="4400374"/>
            <a:ext cx="1162662" cy="489467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BA2BF97-3E6E-CB4F-8478-664DD8800F06}"/>
              </a:ext>
            </a:extLst>
          </p:cNvPr>
          <p:cNvCxnSpPr/>
          <p:nvPr/>
        </p:nvCxnSpPr>
        <p:spPr>
          <a:xfrm>
            <a:off x="1905000" y="3114845"/>
            <a:ext cx="457200" cy="14451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74CAD4A-24D3-C844-86BB-11CD82D579E9}"/>
              </a:ext>
            </a:extLst>
          </p:cNvPr>
          <p:cNvCxnSpPr>
            <a:cxnSpLocks/>
          </p:cNvCxnSpPr>
          <p:nvPr/>
        </p:nvCxnSpPr>
        <p:spPr>
          <a:xfrm>
            <a:off x="3082414" y="3126061"/>
            <a:ext cx="16287" cy="14339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>
            <a:extLst>
              <a:ext uri="{FF2B5EF4-FFF2-40B4-BE49-F238E27FC236}">
                <a16:creationId xmlns:a16="http://schemas.microsoft.com/office/drawing/2014/main" id="{9411B288-87F4-584A-9F9C-7B462CE05DB1}"/>
              </a:ext>
            </a:extLst>
          </p:cNvPr>
          <p:cNvCxnSpPr>
            <a:cxnSpLocks/>
            <a:stCxn id="4" idx="1"/>
            <a:endCxn id="8" idx="0"/>
          </p:cNvCxnSpPr>
          <p:nvPr/>
        </p:nvCxnSpPr>
        <p:spPr>
          <a:xfrm rot="10800000" flipV="1">
            <a:off x="2878396" y="3848630"/>
            <a:ext cx="1667794" cy="711352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DDA706B-BD48-C54D-9CB0-2861F7DD4277}"/>
              </a:ext>
            </a:extLst>
          </p:cNvPr>
          <p:cNvSpPr txBox="1"/>
          <p:nvPr/>
        </p:nvSpPr>
        <p:spPr>
          <a:xfrm>
            <a:off x="5903382" y="1917501"/>
            <a:ext cx="28977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we give </a:t>
            </a:r>
            <a:r>
              <a:rPr lang="en-US" sz="2200" dirty="0" err="1"/>
              <a:t>qsort</a:t>
            </a:r>
            <a:r>
              <a:rPr lang="en-US" sz="2200" dirty="0"/>
              <a:t> an array and a function…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9F67B1A-3517-EF47-A23C-B17B4A752A73}"/>
              </a:ext>
            </a:extLst>
          </p:cNvPr>
          <p:cNvSpPr txBox="1"/>
          <p:nvPr/>
        </p:nvSpPr>
        <p:spPr>
          <a:xfrm>
            <a:off x="6433986" y="3140793"/>
            <a:ext cx="24930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…and it calls our function back, using values from the array.</a:t>
            </a:r>
          </a:p>
        </p:txBody>
      </p:sp>
    </p:spTree>
    <p:extLst>
      <p:ext uri="{BB962C8B-B14F-4D97-AF65-F5344CB8AC3E}">
        <p14:creationId xmlns:p14="http://schemas.microsoft.com/office/powerpoint/2010/main" val="1906988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30" grpId="0"/>
      <p:bldP spid="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867C0-5CC0-D447-8C55-260F74A1B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These are not new to you, actually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E12F2-1951-764B-942F-46B2C6385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implements function pointers </a:t>
            </a:r>
            <a:r>
              <a:rPr lang="en-US" b="1" dirty="0"/>
              <a:t>indirectly</a:t>
            </a:r>
            <a:r>
              <a:rPr lang="en-US" dirty="0"/>
              <a:t> by having you implement </a:t>
            </a:r>
            <a:r>
              <a:rPr lang="en-US" b="1" dirty="0"/>
              <a:t>interfaces</a:t>
            </a:r>
          </a:p>
          <a:p>
            <a:pPr lvl="1"/>
            <a:r>
              <a:rPr lang="en-US" dirty="0"/>
              <a:t>like </a:t>
            </a:r>
            <a:r>
              <a:rPr lang="en-US" b="1" dirty="0"/>
              <a:t>Comparable</a:t>
            </a:r>
            <a:r>
              <a:rPr lang="en-US" dirty="0"/>
              <a:t>!</a:t>
            </a:r>
          </a:p>
          <a:p>
            <a:r>
              <a:rPr lang="en-US" dirty="0"/>
              <a:t>but the interface solution is a bit limiting…</a:t>
            </a:r>
          </a:p>
          <a:p>
            <a:pPr lvl="1"/>
            <a:r>
              <a:rPr lang="en-US" dirty="0"/>
              <a:t>what if you want to be able to sort an array of objects in five different ways? you only have one interface method.</a:t>
            </a:r>
          </a:p>
          <a:p>
            <a:r>
              <a:rPr lang="en-US" dirty="0"/>
              <a:t>so more modern versions of Java give you more freedom.</a:t>
            </a:r>
          </a:p>
          <a:p>
            <a:pPr lvl="1"/>
            <a:r>
              <a:rPr lang="en-US" dirty="0"/>
              <a:t>have a look at </a:t>
            </a:r>
            <a:r>
              <a:rPr lang="en-US" b="1" dirty="0" err="1"/>
              <a:t>ArraySorting.java</a:t>
            </a:r>
            <a:r>
              <a:rPr lang="en-US" dirty="0"/>
              <a:t> for an example.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665CA-BF6F-4F49-9479-B85466D8D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B3941-ACD0-0D4E-8EA4-FCAB2F85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3163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7CFB-7FEF-3444-9BD5-8062F71C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method dispatch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576A8-BD7D-CC4D-9FC9-D34EB1C7A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828799"/>
          </a:xfrm>
        </p:spPr>
        <p:txBody>
          <a:bodyPr/>
          <a:lstStyle/>
          <a:p>
            <a:r>
              <a:rPr lang="en-US" dirty="0"/>
              <a:t>so if we can do the same thing with function pointers as we can do with Java interfaces… how far can we take that?</a:t>
            </a:r>
          </a:p>
          <a:p>
            <a:r>
              <a:rPr lang="en-US" b="1" dirty="0"/>
              <a:t>dynamic method dispatch in languages like Java is literally just a thin layer of type safety on top of function pointers.</a:t>
            </a:r>
          </a:p>
          <a:p>
            <a:r>
              <a:rPr lang="en-US" dirty="0"/>
              <a:t>see </a:t>
            </a:r>
            <a:r>
              <a:rPr lang="en-US" b="1" dirty="0"/>
              <a:t>12_method.c</a:t>
            </a:r>
            <a:r>
              <a:rPr lang="en-US" dirty="0"/>
              <a:t> for some dynamic method dispatch done in 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BC803B-F84C-7743-AF80-5C644B2C7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7C107E-761B-E149-A99A-DB4810C64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C025F3-78CF-E547-A7AF-7C51B4BAE14F}"/>
              </a:ext>
            </a:extLst>
          </p:cNvPr>
          <p:cNvSpPr txBox="1"/>
          <p:nvPr/>
        </p:nvSpPr>
        <p:spPr>
          <a:xfrm>
            <a:off x="660497" y="3316764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Object* o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9FCD299-D47B-4E4C-9A15-F031F9FB9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363742"/>
              </p:ext>
            </p:extLst>
          </p:nvPr>
        </p:nvGraphicFramePr>
        <p:xfrm>
          <a:off x="3289397" y="3349476"/>
          <a:ext cx="3276600" cy="39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74266169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34929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print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…other fields…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30318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3E8027B-C0A8-E540-A506-5D17D5CCAD82}"/>
              </a:ext>
            </a:extLst>
          </p:cNvPr>
          <p:cNvSpPr txBox="1"/>
          <p:nvPr/>
        </p:nvSpPr>
        <p:spPr>
          <a:xfrm>
            <a:off x="5461097" y="3826014"/>
            <a:ext cx="29971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implementation of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</a:p>
          <a:p>
            <a:r>
              <a:rPr lang="en-US" sz="2000" i="1" dirty="0"/>
              <a:t>method for this object</a:t>
            </a:r>
          </a:p>
        </p:txBody>
      </p:sp>
      <p:cxnSp>
        <p:nvCxnSpPr>
          <p:cNvPr id="11" name="Curved Connector 10">
            <a:extLst>
              <a:ext uri="{FF2B5EF4-FFF2-40B4-BE49-F238E27FC236}">
                <a16:creationId xmlns:a16="http://schemas.microsoft.com/office/drawing/2014/main" id="{102A6426-5B75-3348-9D26-3CABD6578310}"/>
              </a:ext>
            </a:extLst>
          </p:cNvPr>
          <p:cNvCxnSpPr>
            <a:endCxn id="9" idx="1"/>
          </p:cNvCxnSpPr>
          <p:nvPr/>
        </p:nvCxnSpPr>
        <p:spPr>
          <a:xfrm>
            <a:off x="3860897" y="3758416"/>
            <a:ext cx="1600200" cy="421541"/>
          </a:xfrm>
          <a:prstGeom prst="curvedConnector3">
            <a:avLst>
              <a:gd name="adj1" fmla="val -384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D176DB1-5709-E640-8EF4-7CC841CE6394}"/>
              </a:ext>
            </a:extLst>
          </p:cNvPr>
          <p:cNvCxnSpPr>
            <a:cxnSpLocks/>
          </p:cNvCxnSpPr>
          <p:nvPr/>
        </p:nvCxnSpPr>
        <p:spPr>
          <a:xfrm flipV="1">
            <a:off x="2422075" y="3547596"/>
            <a:ext cx="822223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3CE765E-E924-8E44-84B7-6E72AAE5C52F}"/>
              </a:ext>
            </a:extLst>
          </p:cNvPr>
          <p:cNvGrpSpPr/>
          <p:nvPr/>
        </p:nvGrpSpPr>
        <p:grpSpPr>
          <a:xfrm>
            <a:off x="3289397" y="2244576"/>
            <a:ext cx="3533828" cy="1097727"/>
            <a:chOff x="3289397" y="2244576"/>
            <a:chExt cx="3533828" cy="109772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380FAB8-E62F-B74D-A58F-207FF09C5854}"/>
                </a:ext>
              </a:extLst>
            </p:cNvPr>
            <p:cNvSpPr txBox="1"/>
            <p:nvPr/>
          </p:nvSpPr>
          <p:spPr>
            <a:xfrm>
              <a:off x="3337847" y="2244576"/>
              <a:ext cx="348537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this can be any structure that</a:t>
              </a:r>
            </a:p>
            <a:p>
              <a:pPr algn="ctr"/>
              <a:r>
                <a:rPr lang="en-US" sz="2000" dirty="0"/>
                <a:t>starts with a function pointer.</a:t>
              </a:r>
            </a:p>
          </p:txBody>
        </p:sp>
        <p:sp>
          <p:nvSpPr>
            <p:cNvPr id="16" name="Right Brace 15">
              <a:extLst>
                <a:ext uri="{FF2B5EF4-FFF2-40B4-BE49-F238E27FC236}">
                  <a16:creationId xmlns:a16="http://schemas.microsoft.com/office/drawing/2014/main" id="{D96F86DE-6F2B-9845-9347-FB7B944A286B}"/>
                </a:ext>
              </a:extLst>
            </p:cNvPr>
            <p:cNvSpPr/>
            <p:nvPr/>
          </p:nvSpPr>
          <p:spPr>
            <a:xfrm rot="16200000">
              <a:off x="4856012" y="1428740"/>
              <a:ext cx="346948" cy="3480177"/>
            </a:xfrm>
            <a:prstGeom prst="rightBrace">
              <a:avLst>
                <a:gd name="adj1" fmla="val 38250"/>
                <a:gd name="adj2" fmla="val 5000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3FD7F34-0167-BB41-A8E7-3FDE53D9689E}"/>
              </a:ext>
            </a:extLst>
          </p:cNvPr>
          <p:cNvSpPr txBox="1"/>
          <p:nvPr/>
        </p:nvSpPr>
        <p:spPr>
          <a:xfrm>
            <a:off x="533400" y="4347794"/>
            <a:ext cx="30206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o-&gt;print(o)</a:t>
            </a:r>
            <a:r>
              <a:rPr lang="en-US" sz="2000" dirty="0"/>
              <a:t> is how you</a:t>
            </a:r>
          </a:p>
          <a:p>
            <a:pPr algn="ctr"/>
            <a:r>
              <a:rPr lang="en-US" sz="2000" dirty="0"/>
              <a:t>call the method.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E0D6CE-EA49-DE49-BED9-7331BDA17142}"/>
              </a:ext>
            </a:extLst>
          </p:cNvPr>
          <p:cNvSpPr txBox="1"/>
          <p:nvPr/>
        </p:nvSpPr>
        <p:spPr>
          <a:xfrm>
            <a:off x="4038600" y="4683334"/>
            <a:ext cx="42659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different objects can point to</a:t>
            </a:r>
            <a:br>
              <a:rPr lang="en-US" sz="2000" dirty="0"/>
            </a:br>
            <a:r>
              <a:rPr lang="en-US" sz="2000" dirty="0"/>
              <a:t>different implementations of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sz="2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72372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Dynamic Loading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0699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495300"/>
          </a:xfrm>
        </p:spPr>
        <p:txBody>
          <a:bodyPr/>
          <a:lstStyle/>
          <a:p>
            <a:r>
              <a:rPr lang="en-US" dirty="0"/>
              <a:t>Time, time,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609598"/>
          </a:xfrm>
        </p:spPr>
        <p:txBody>
          <a:bodyPr/>
          <a:lstStyle/>
          <a:p>
            <a:r>
              <a:rPr lang="en-US" dirty="0"/>
              <a:t>there are </a:t>
            </a:r>
            <a:r>
              <a:rPr lang="en-US" i="1" dirty="0"/>
              <a:t>three</a:t>
            </a:r>
            <a:r>
              <a:rPr lang="en-US" dirty="0"/>
              <a:t> times when we can put a library into an executable.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0923D1-2134-8046-ACD6-AA84CF79B8E5}"/>
              </a:ext>
            </a:extLst>
          </p:cNvPr>
          <p:cNvSpPr/>
          <p:nvPr/>
        </p:nvSpPr>
        <p:spPr>
          <a:xfrm>
            <a:off x="366983" y="1918858"/>
            <a:ext cx="138414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main.o</a:t>
            </a:r>
            <a:endParaRPr lang="en-US" sz="2000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EA9C414-06F9-4A44-8058-BF38F41ADD60}"/>
              </a:ext>
            </a:extLst>
          </p:cNvPr>
          <p:cNvSpPr/>
          <p:nvPr/>
        </p:nvSpPr>
        <p:spPr>
          <a:xfrm>
            <a:off x="366983" y="1185956"/>
            <a:ext cx="1384140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library.a</a:t>
            </a:r>
            <a:endParaRPr lang="en-US" sz="2000" b="1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B27F4E8-F818-EB46-BA14-983486E11724}"/>
              </a:ext>
            </a:extLst>
          </p:cNvPr>
          <p:cNvSpPr/>
          <p:nvPr/>
        </p:nvSpPr>
        <p:spPr>
          <a:xfrm>
            <a:off x="2164919" y="1178111"/>
            <a:ext cx="640464" cy="1374589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ld</a:t>
            </a:r>
            <a:endParaRPr lang="en-US" sz="2000" b="1" dirty="0"/>
          </a:p>
        </p:txBody>
      </p:sp>
      <p:sp>
        <p:nvSpPr>
          <p:cNvPr id="39" name="Arrow: Right 26">
            <a:extLst>
              <a:ext uri="{FF2B5EF4-FFF2-40B4-BE49-F238E27FC236}">
                <a16:creationId xmlns:a16="http://schemas.microsoft.com/office/drawing/2014/main" id="{481DE3DA-EB18-B04C-B600-D17D9580628A}"/>
              </a:ext>
            </a:extLst>
          </p:cNvPr>
          <p:cNvSpPr/>
          <p:nvPr/>
        </p:nvSpPr>
        <p:spPr>
          <a:xfrm>
            <a:off x="1751124" y="2085495"/>
            <a:ext cx="425370" cy="3048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28">
            <a:extLst>
              <a:ext uri="{FF2B5EF4-FFF2-40B4-BE49-F238E27FC236}">
                <a16:creationId xmlns:a16="http://schemas.microsoft.com/office/drawing/2014/main" id="{9D22D837-E998-6C45-BADC-DBBBD6C586A6}"/>
              </a:ext>
            </a:extLst>
          </p:cNvPr>
          <p:cNvSpPr/>
          <p:nvPr/>
        </p:nvSpPr>
        <p:spPr>
          <a:xfrm>
            <a:off x="1751124" y="1338356"/>
            <a:ext cx="425370" cy="3048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9BB9945-71B0-3649-9FBA-A03E3F76B2EB}"/>
              </a:ext>
            </a:extLst>
          </p:cNvPr>
          <p:cNvSpPr/>
          <p:nvPr/>
        </p:nvSpPr>
        <p:spPr>
          <a:xfrm>
            <a:off x="3233195" y="1940111"/>
            <a:ext cx="1486383" cy="6096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executable</a:t>
            </a:r>
          </a:p>
        </p:txBody>
      </p:sp>
      <p:sp>
        <p:nvSpPr>
          <p:cNvPr id="44" name="Arrow: Right 37">
            <a:extLst>
              <a:ext uri="{FF2B5EF4-FFF2-40B4-BE49-F238E27FC236}">
                <a16:creationId xmlns:a16="http://schemas.microsoft.com/office/drawing/2014/main" id="{419EB8A0-0E6C-824F-84A8-AE7C49FA8C6D}"/>
              </a:ext>
            </a:extLst>
          </p:cNvPr>
          <p:cNvSpPr/>
          <p:nvPr/>
        </p:nvSpPr>
        <p:spPr>
          <a:xfrm>
            <a:off x="2807825" y="2092511"/>
            <a:ext cx="425370" cy="3048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97B455-D62F-E945-A391-6F7A2A4A6352}"/>
              </a:ext>
            </a:extLst>
          </p:cNvPr>
          <p:cNvSpPr txBox="1"/>
          <p:nvPr/>
        </p:nvSpPr>
        <p:spPr>
          <a:xfrm>
            <a:off x="486508" y="2883350"/>
            <a:ext cx="340800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static linking</a:t>
            </a:r>
            <a:r>
              <a:rPr lang="en-US" sz="2200" dirty="0"/>
              <a:t> happens at </a:t>
            </a:r>
            <a:r>
              <a:rPr lang="en-US" sz="2200" b="1" dirty="0"/>
              <a:t>link-time, </a:t>
            </a:r>
            <a:r>
              <a:rPr lang="en-US" sz="2200" dirty="0"/>
              <a:t>and it puts the library code into the executable file.</a:t>
            </a:r>
          </a:p>
        </p:txBody>
      </p:sp>
      <p:sp>
        <p:nvSpPr>
          <p:cNvPr id="45" name="Arrow: Right 37">
            <a:extLst>
              <a:ext uri="{FF2B5EF4-FFF2-40B4-BE49-F238E27FC236}">
                <a16:creationId xmlns:a16="http://schemas.microsoft.com/office/drawing/2014/main" id="{270433B3-2E41-254D-8AC5-12E57A6E0152}"/>
              </a:ext>
            </a:extLst>
          </p:cNvPr>
          <p:cNvSpPr/>
          <p:nvPr/>
        </p:nvSpPr>
        <p:spPr>
          <a:xfrm>
            <a:off x="4719578" y="2092511"/>
            <a:ext cx="425370" cy="3048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511C014-6238-0344-9A0A-09F1B3A47341}"/>
              </a:ext>
            </a:extLst>
          </p:cNvPr>
          <p:cNvSpPr/>
          <p:nvPr/>
        </p:nvSpPr>
        <p:spPr>
          <a:xfrm>
            <a:off x="5144948" y="1173873"/>
            <a:ext cx="640464" cy="1374589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ld</a:t>
            </a:r>
            <a:endParaRPr lang="en-US" sz="20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7E9AFB2-DFC3-3A43-9D45-49F210F772C8}"/>
              </a:ext>
            </a:extLst>
          </p:cNvPr>
          <p:cNvSpPr txBox="1"/>
          <p:nvPr/>
        </p:nvSpPr>
        <p:spPr>
          <a:xfrm>
            <a:off x="4419600" y="2857500"/>
            <a:ext cx="43816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dynamic linking</a:t>
            </a:r>
            <a:r>
              <a:rPr lang="en-US" sz="2200" dirty="0"/>
              <a:t> happens at </a:t>
            </a:r>
            <a:r>
              <a:rPr lang="en-US" sz="2200" b="1" dirty="0"/>
              <a:t>load-time, </a:t>
            </a:r>
            <a:r>
              <a:rPr lang="en-US" sz="2200" dirty="0"/>
              <a:t>and it puts the library code into </a:t>
            </a:r>
            <a:r>
              <a:rPr lang="en-US" sz="2200" i="1" dirty="0"/>
              <a:t>memory</a:t>
            </a:r>
            <a:r>
              <a:rPr lang="en-US" sz="2200" dirty="0"/>
              <a:t> at the same time as the executable code.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199A60-E809-E242-8AC8-E242B0B52758}"/>
              </a:ext>
            </a:extLst>
          </p:cNvPr>
          <p:cNvSpPr txBox="1"/>
          <p:nvPr/>
        </p:nvSpPr>
        <p:spPr>
          <a:xfrm>
            <a:off x="558800" y="4503809"/>
            <a:ext cx="802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but the fun doesn’t end! we can also load libraries into memory </a:t>
            </a:r>
            <a:r>
              <a:rPr lang="en-US" sz="2200" i="1" dirty="0"/>
              <a:t>while the program is running. </a:t>
            </a:r>
            <a:r>
              <a:rPr lang="en-US" sz="2200" dirty="0"/>
              <a:t>this is </a:t>
            </a:r>
            <a:r>
              <a:rPr lang="en-US" sz="2200" b="1" dirty="0"/>
              <a:t>dynamic loading.</a:t>
            </a:r>
            <a:endParaRPr lang="en-US" sz="22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DC125D7-B484-FB4A-9E20-188E8AE80099}"/>
              </a:ext>
            </a:extLst>
          </p:cNvPr>
          <p:cNvSpPr/>
          <p:nvPr/>
        </p:nvSpPr>
        <p:spPr>
          <a:xfrm>
            <a:off x="3230753" y="1175122"/>
            <a:ext cx="1488825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libc.so</a:t>
            </a:r>
            <a:endParaRPr lang="en-US" sz="2000" b="1" dirty="0"/>
          </a:p>
        </p:txBody>
      </p:sp>
      <p:sp>
        <p:nvSpPr>
          <p:cNvPr id="51" name="Arrow: Right 37">
            <a:extLst>
              <a:ext uri="{FF2B5EF4-FFF2-40B4-BE49-F238E27FC236}">
                <a16:creationId xmlns:a16="http://schemas.microsoft.com/office/drawing/2014/main" id="{57829F8E-A790-F345-8B0D-C44B1E886ABB}"/>
              </a:ext>
            </a:extLst>
          </p:cNvPr>
          <p:cNvSpPr/>
          <p:nvPr/>
        </p:nvSpPr>
        <p:spPr>
          <a:xfrm>
            <a:off x="4719578" y="1350831"/>
            <a:ext cx="425370" cy="3048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Right 37">
            <a:extLst>
              <a:ext uri="{FF2B5EF4-FFF2-40B4-BE49-F238E27FC236}">
                <a16:creationId xmlns:a16="http://schemas.microsoft.com/office/drawing/2014/main" id="{39B2A450-1AE2-5A4C-9D23-FBDB140812A4}"/>
              </a:ext>
            </a:extLst>
          </p:cNvPr>
          <p:cNvSpPr/>
          <p:nvPr/>
        </p:nvSpPr>
        <p:spPr>
          <a:xfrm>
            <a:off x="5780591" y="1736911"/>
            <a:ext cx="425370" cy="3048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049ABAE-B4F4-1648-AC23-74BE1DB92664}"/>
              </a:ext>
            </a:extLst>
          </p:cNvPr>
          <p:cNvSpPr/>
          <p:nvPr/>
        </p:nvSpPr>
        <p:spPr>
          <a:xfrm>
            <a:off x="6205961" y="1173872"/>
            <a:ext cx="2709439" cy="1374589"/>
          </a:xfrm>
          <a:prstGeom prst="roundRect">
            <a:avLst>
              <a:gd name="adj" fmla="val 10346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process!</a:t>
            </a:r>
            <a:br>
              <a:rPr lang="en-US" sz="2000" b="1" dirty="0"/>
            </a:br>
            <a:r>
              <a:rPr lang="en-US" sz="2000" b="1" dirty="0"/>
              <a:t>(running program in memory)</a:t>
            </a:r>
          </a:p>
        </p:txBody>
      </p:sp>
    </p:spTree>
    <p:extLst>
      <p:ext uri="{BB962C8B-B14F-4D97-AF65-F5344CB8AC3E}">
        <p14:creationId xmlns:p14="http://schemas.microsoft.com/office/powerpoint/2010/main" val="3043225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8" grpId="0" animBg="1"/>
      <p:bldP spid="39" grpId="0" animBg="1"/>
      <p:bldP spid="40" grpId="0" animBg="1"/>
      <p:bldP spid="43" grpId="0" animBg="1"/>
      <p:bldP spid="44" grpId="0" animBg="1"/>
      <p:bldP spid="4" grpId="0"/>
      <p:bldP spid="45" grpId="0" animBg="1"/>
      <p:bldP spid="46" grpId="0" animBg="1"/>
      <p:bldP spid="48" grpId="0"/>
      <p:bldP spid="49" grpId="0"/>
      <p:bldP spid="50" grpId="0" animBg="1"/>
      <p:bldP spid="51" grpId="0" animBg="1"/>
      <p:bldP spid="52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ahghbhbhglhglh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267200" y="2199781"/>
            <a:ext cx="2646088" cy="1191119"/>
            <a:chOff x="4267200" y="1926294"/>
            <a:chExt cx="2646088" cy="1191119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8099625">
              <a:off x="5765843" y="1969969"/>
              <a:ext cx="1191119" cy="110377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4267200" y="2041596"/>
              <a:ext cx="16573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MPEG Decoder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</a:t>
            </a:r>
            <a:r>
              <a:rPr lang="en-US" i="1" dirty="0"/>
              <a:t>Loaded</a:t>
            </a:r>
            <a:r>
              <a:rPr lang="en-US" dirty="0"/>
              <a:t>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0"/>
            <a:ext cx="8763000" cy="2198751"/>
          </a:xfrm>
        </p:spPr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 err="1"/>
              <a:t>dyamically</a:t>
            </a:r>
            <a:r>
              <a:rPr lang="en-US" dirty="0"/>
              <a:t> </a:t>
            </a:r>
            <a:r>
              <a:rPr lang="en-US" b="1" i="1" dirty="0"/>
              <a:t>loaded</a:t>
            </a:r>
            <a:r>
              <a:rPr lang="en-US" dirty="0"/>
              <a:t> library is just like a shared library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but the </a:t>
            </a:r>
            <a:r>
              <a:rPr lang="en-US" b="1" dirty="0"/>
              <a:t>application</a:t>
            </a:r>
            <a:r>
              <a:rPr lang="en-US" dirty="0"/>
              <a:t> decides </a:t>
            </a:r>
            <a:r>
              <a:rPr lang="en-US" b="1" dirty="0"/>
              <a:t>which</a:t>
            </a:r>
            <a:r>
              <a:rPr lang="en-US" dirty="0"/>
              <a:t> shared objects to load</a:t>
            </a:r>
          </a:p>
          <a:p>
            <a:pPr lvl="1"/>
            <a:r>
              <a:rPr lang="en-US" dirty="0"/>
              <a:t>and </a:t>
            </a:r>
            <a:r>
              <a:rPr lang="en-US" b="1" dirty="0"/>
              <a:t>when</a:t>
            </a:r>
            <a:r>
              <a:rPr lang="en-US" dirty="0"/>
              <a:t> to load them!</a:t>
            </a:r>
          </a:p>
          <a:p>
            <a:pPr lvl="1"/>
            <a:r>
              <a:rPr lang="en-US" i="1" dirty="0"/>
              <a:t>while it's running!!</a:t>
            </a:r>
          </a:p>
          <a:p>
            <a:r>
              <a:rPr lang="en-US" dirty="0"/>
              <a:t>this is often used to load </a:t>
            </a:r>
            <a:r>
              <a:rPr lang="en-US" b="1" dirty="0"/>
              <a:t>optional</a:t>
            </a:r>
            <a:r>
              <a:rPr lang="en-US" dirty="0"/>
              <a:t> functionality</a:t>
            </a:r>
          </a:p>
          <a:p>
            <a:pPr lvl="1"/>
            <a:r>
              <a:rPr lang="en-US" dirty="0"/>
              <a:t>usually called </a:t>
            </a:r>
            <a:r>
              <a:rPr lang="en-US" b="1" dirty="0"/>
              <a:t>plugins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7086600" y="1181100"/>
            <a:ext cx="1714500" cy="3733800"/>
            <a:chOff x="7086600" y="1181100"/>
            <a:chExt cx="1714500" cy="3733800"/>
          </a:xfrm>
        </p:grpSpPr>
        <p:grpSp>
          <p:nvGrpSpPr>
            <p:cNvPr id="15" name="Group 14"/>
            <p:cNvGrpSpPr/>
            <p:nvPr/>
          </p:nvGrpSpPr>
          <p:grpSpPr>
            <a:xfrm>
              <a:off x="7086600" y="1485900"/>
              <a:ext cx="1714500" cy="3429000"/>
              <a:chOff x="7086600" y="1485900"/>
              <a:chExt cx="1714500" cy="3429000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86600" y="1485900"/>
                <a:ext cx="1714500" cy="1714500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86600" y="3200400"/>
                <a:ext cx="1714500" cy="1714500"/>
              </a:xfrm>
              <a:prstGeom prst="rect">
                <a:avLst/>
              </a:prstGeom>
            </p:spPr>
          </p:pic>
        </p:grpSp>
        <p:sp>
          <p:nvSpPr>
            <p:cNvPr id="17" name="TextBox 16"/>
            <p:cNvSpPr txBox="1"/>
            <p:nvPr/>
          </p:nvSpPr>
          <p:spPr>
            <a:xfrm>
              <a:off x="7143753" y="1181100"/>
              <a:ext cx="16573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Program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259396" y="3677118"/>
            <a:ext cx="2653893" cy="1191119"/>
            <a:chOff x="4259396" y="3677118"/>
            <a:chExt cx="2653893" cy="1191119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8099625">
              <a:off x="5765844" y="3720793"/>
              <a:ext cx="1191119" cy="110377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4259396" y="3824804"/>
              <a:ext cx="16573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H.264 Decoder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9656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the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495300"/>
          </a:xfrm>
        </p:spPr>
        <p:txBody>
          <a:bodyPr/>
          <a:lstStyle/>
          <a:p>
            <a:r>
              <a:rPr lang="en-US" dirty="0"/>
              <a:t>to dynamically load a library, we have to </a:t>
            </a:r>
            <a:r>
              <a:rPr lang="en-US" b="1" dirty="0"/>
              <a:t>ask the operating system.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84AF16-F117-864A-9D2F-8DB8D28A1A72}"/>
              </a:ext>
            </a:extLst>
          </p:cNvPr>
          <p:cNvSpPr/>
          <p:nvPr/>
        </p:nvSpPr>
        <p:spPr>
          <a:xfrm>
            <a:off x="6019800" y="990602"/>
            <a:ext cx="2819400" cy="430635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800" b="1" u="sng" dirty="0">
                <a:solidFill>
                  <a:schemeClr val="tx1"/>
                </a:solidFill>
              </a:rPr>
              <a:t>This program’s memory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33455012-7196-634F-8146-812F3E66C915}"/>
              </a:ext>
            </a:extLst>
          </p:cNvPr>
          <p:cNvSpPr/>
          <p:nvPr/>
        </p:nvSpPr>
        <p:spPr>
          <a:xfrm>
            <a:off x="3276600" y="990602"/>
            <a:ext cx="2209800" cy="495300"/>
          </a:xfrm>
          <a:prstGeom prst="wedgeRoundRectCallout">
            <a:avLst>
              <a:gd name="adj1" fmla="val 78477"/>
              <a:gd name="adj2" fmla="val 2762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hey </a:t>
            </a:r>
            <a:r>
              <a:rPr lang="en-US" sz="1800" dirty="0" err="1">
                <a:solidFill>
                  <a:schemeClr val="tx1"/>
                </a:solidFill>
              </a:rPr>
              <a:t>gimme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libz.so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FD5262-E3BC-6D46-B744-CE263F85C090}"/>
              </a:ext>
            </a:extLst>
          </p:cNvPr>
          <p:cNvSpPr txBox="1"/>
          <p:nvPr/>
        </p:nvSpPr>
        <p:spPr>
          <a:xfrm>
            <a:off x="943708" y="1594105"/>
            <a:ext cx="37044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OS runs the loader to load that shared object into your program’s memory.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F01E1F-5088-EA46-9042-44A93070D163}"/>
              </a:ext>
            </a:extLst>
          </p:cNvPr>
          <p:cNvSpPr/>
          <p:nvPr/>
        </p:nvSpPr>
        <p:spPr>
          <a:xfrm>
            <a:off x="6212840" y="3619500"/>
            <a:ext cx="2473960" cy="15269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800" b="1" u="sng" dirty="0" err="1">
                <a:solidFill>
                  <a:schemeClr val="tx1"/>
                </a:solidFill>
              </a:rPr>
              <a:t>libz.so</a:t>
            </a:r>
            <a:endParaRPr lang="en-US" sz="1800" b="1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zlibVersion</a:t>
            </a:r>
            <a:endParaRPr lang="en-US" sz="18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deflate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inflate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etc...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AD0AC8-8610-D348-8F6E-7EB01F656DBE}"/>
              </a:ext>
            </a:extLst>
          </p:cNvPr>
          <p:cNvSpPr txBox="1"/>
          <p:nvPr/>
        </p:nvSpPr>
        <p:spPr>
          <a:xfrm>
            <a:off x="457200" y="3012900"/>
            <a:ext cx="487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once it’s in memory, your program can get </a:t>
            </a:r>
            <a:r>
              <a:rPr lang="en-US" sz="2200" b="1" dirty="0"/>
              <a:t>pointers to the functions (!) that are in the library, </a:t>
            </a:r>
            <a:r>
              <a:rPr lang="en-US" sz="2200" dirty="0"/>
              <a:t>so that your program can call those functions.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B9F2C9-D0C3-6847-8472-F7C71B0471F9}"/>
              </a:ext>
            </a:extLst>
          </p:cNvPr>
          <p:cNvSpPr/>
          <p:nvPr/>
        </p:nvSpPr>
        <p:spPr>
          <a:xfrm>
            <a:off x="6212840" y="1435100"/>
            <a:ext cx="2473960" cy="15269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800" b="1" u="sng" dirty="0">
                <a:solidFill>
                  <a:schemeClr val="tx1"/>
                </a:solidFill>
              </a:rPr>
              <a:t>This program’s code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endParaRPr lang="en-US" sz="18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decompress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etc...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3B9CFDBD-9F61-D743-8F39-DFCB440F5A95}"/>
              </a:ext>
            </a:extLst>
          </p:cNvPr>
          <p:cNvSpPr/>
          <p:nvPr/>
        </p:nvSpPr>
        <p:spPr>
          <a:xfrm>
            <a:off x="5689600" y="2435860"/>
            <a:ext cx="878840" cy="2227580"/>
          </a:xfrm>
          <a:prstGeom prst="arc">
            <a:avLst>
              <a:gd name="adj1" fmla="val 5199524"/>
              <a:gd name="adj2" fmla="val 16261823"/>
            </a:avLst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216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 animBg="1"/>
      <p:bldP spid="11" grpId="0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7C2AB-B63C-334F-BB12-0D181C46B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in a dynamically loaded library?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EEECD-E962-C34B-9A5F-ABDE71F82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functions, mostly. but it can be anything </a:t>
            </a:r>
            <a:r>
              <a:rPr lang="en-US" sz="1800" dirty="0"/>
              <a:t>(like global variables </a:t>
            </a:r>
            <a:r>
              <a:rPr lang="en-US" sz="1400" dirty="0"/>
              <a:t>(</a:t>
            </a:r>
            <a:r>
              <a:rPr lang="en-US" sz="1400" dirty="0" err="1"/>
              <a:t>ew</a:t>
            </a:r>
            <a:r>
              <a:rPr lang="en-US" sz="1400" dirty="0"/>
              <a:t>)</a:t>
            </a:r>
            <a:r>
              <a:rPr lang="en-US" sz="1800" dirty="0"/>
              <a:t>)</a:t>
            </a:r>
          </a:p>
          <a:p>
            <a:r>
              <a:rPr lang="en-US" dirty="0"/>
              <a:t>if it’s some </a:t>
            </a:r>
            <a:r>
              <a:rPr lang="en-US" b="1" dirty="0"/>
              <a:t>general purpose library</a:t>
            </a:r>
            <a:r>
              <a:rPr lang="en-US" dirty="0"/>
              <a:t> (like </a:t>
            </a:r>
            <a:r>
              <a:rPr lang="en-US" dirty="0" err="1"/>
              <a:t>zlib</a:t>
            </a:r>
            <a:r>
              <a:rPr lang="en-US" dirty="0"/>
              <a:t>), what functions are in the library and how you call them are defined by the library writers.</a:t>
            </a:r>
          </a:p>
          <a:p>
            <a:r>
              <a:rPr lang="en-US" dirty="0"/>
              <a:t>if it’s a </a:t>
            </a:r>
            <a:r>
              <a:rPr lang="en-US" b="1" dirty="0"/>
              <a:t>plugin, </a:t>
            </a:r>
            <a:r>
              <a:rPr lang="en-US" dirty="0"/>
              <a:t>its API is defined by either the host program or by some standard.</a:t>
            </a:r>
          </a:p>
          <a:p>
            <a:pPr lvl="1"/>
            <a:r>
              <a:rPr lang="en-US" dirty="0"/>
              <a:t>e.g. there is a plugin interface for Photoshop which Adobe defines</a:t>
            </a:r>
          </a:p>
          <a:p>
            <a:pPr lvl="1"/>
            <a:r>
              <a:rPr lang="en-US" dirty="0"/>
              <a:t>Or VST, a widespread standard for audio synthesizer/processing plugins which many programs are compatible with.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540611-6DEB-C34F-A93E-B807F8FC7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CDA923-487D-C443-BDA0-DDBB27609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4959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More about linking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0962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 rot="20780080">
            <a:off x="2573423" y="1557586"/>
            <a:ext cx="2819400" cy="2519263"/>
            <a:chOff x="52060" y="1106902"/>
            <a:chExt cx="2819400" cy="2519263"/>
          </a:xfrm>
        </p:grpSpPr>
        <p:grpSp>
          <p:nvGrpSpPr>
            <p:cNvPr id="29" name="Group 28"/>
            <p:cNvGrpSpPr/>
            <p:nvPr/>
          </p:nvGrpSpPr>
          <p:grpSpPr>
            <a:xfrm>
              <a:off x="621371" y="1551192"/>
              <a:ext cx="2074973" cy="2074973"/>
              <a:chOff x="926171" y="1474992"/>
              <a:chExt cx="2074973" cy="2074973"/>
            </a:xfrm>
          </p:grpSpPr>
          <p:pic>
            <p:nvPicPr>
              <p:cNvPr id="32" name="Picture 10" descr="Image result for puzzle piece symbo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26171" y="1474992"/>
                <a:ext cx="2074973" cy="2074973"/>
              </a:xfrm>
              <a:prstGeom prst="rect">
                <a:avLst/>
              </a:prstGeom>
              <a:noFill/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091830" y="2239074"/>
                <a:ext cx="137693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err="1">
                    <a:solidFill>
                      <a:srgbClr val="FF0000"/>
                    </a:solidFill>
                    <a:latin typeface="Consolas" charset="0"/>
                    <a:ea typeface="Consolas" charset="0"/>
                    <a:cs typeface="Consolas" charset="0"/>
                  </a:rPr>
                  <a:t>bad.o</a:t>
                </a:r>
                <a:endParaRPr lang="en-US" sz="2800" b="1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2060" y="1106902"/>
              <a:ext cx="2819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printf</a:t>
              </a:r>
              <a:endParaRPr lang="en-US" sz="2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 the real </a:t>
            </a:r>
            <a:r>
              <a:rPr lang="en-US" dirty="0" err="1"/>
              <a:t>printf</a:t>
            </a:r>
            <a:r>
              <a:rPr lang="en-US" dirty="0"/>
              <a:t> please stand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576662"/>
          </a:xfrm>
        </p:spPr>
        <p:txBody>
          <a:bodyPr/>
          <a:lstStyle/>
          <a:p>
            <a:r>
              <a:rPr lang="en-US" dirty="0"/>
              <a:t>linking is (weirdly enough) done by </a:t>
            </a:r>
            <a:r>
              <a:rPr lang="en-US" i="1" dirty="0"/>
              <a:t>name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134946" y="1097982"/>
            <a:ext cx="3519872" cy="2690877"/>
            <a:chOff x="1785081" y="1474992"/>
            <a:chExt cx="3519872" cy="2690877"/>
          </a:xfrm>
        </p:grpSpPr>
        <p:grpSp>
          <p:nvGrpSpPr>
            <p:cNvPr id="7" name="Group 6"/>
            <p:cNvGrpSpPr/>
            <p:nvPr/>
          </p:nvGrpSpPr>
          <p:grpSpPr>
            <a:xfrm>
              <a:off x="2254052" y="1474992"/>
              <a:ext cx="3050901" cy="2074973"/>
              <a:chOff x="621371" y="1551192"/>
              <a:chExt cx="3050901" cy="207497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621371" y="1551192"/>
                <a:ext cx="2074973" cy="2074973"/>
                <a:chOff x="926171" y="1474992"/>
                <a:chExt cx="2074973" cy="2074973"/>
              </a:xfrm>
            </p:grpSpPr>
            <p:pic>
              <p:nvPicPr>
                <p:cNvPr id="12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26171" y="1474992"/>
                  <a:ext cx="2074973" cy="2074973"/>
                </a:xfrm>
                <a:prstGeom prst="rect">
                  <a:avLst/>
                </a:prstGeom>
                <a:noFill/>
              </p:spPr>
            </p:pic>
            <p:sp>
              <p:nvSpPr>
                <p:cNvPr id="13" name="TextBox 12"/>
                <p:cNvSpPr txBox="1"/>
                <p:nvPr/>
              </p:nvSpPr>
              <p:spPr>
                <a:xfrm>
                  <a:off x="1066800" y="2205029"/>
                  <a:ext cx="137693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b="1" dirty="0" err="1">
                      <a:latin typeface="Consolas" charset="0"/>
                      <a:ea typeface="Consolas" charset="0"/>
                      <a:cs typeface="Consolas" charset="0"/>
                    </a:rPr>
                    <a:t>innocent.o</a:t>
                  </a:r>
                  <a:endParaRPr lang="en-US" sz="1600" b="1" dirty="0">
                    <a:latin typeface="Consolas" charset="0"/>
                    <a:ea typeface="Consolas" charset="0"/>
                    <a:cs typeface="Consolas" charset="0"/>
                  </a:endParaRP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2681672" y="2587103"/>
                <a:ext cx="990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>
                    <a:latin typeface="Consolas" pitchFamily="49" charset="0"/>
                    <a:cs typeface="Consolas" pitchFamily="49" charset="0"/>
                  </a:rPr>
                  <a:t>main</a:t>
                </a: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1785081" y="3642649"/>
              <a:ext cx="2438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printf</a:t>
              </a:r>
              <a:r>
                <a:rPr lang="en-US" sz="2800" b="1" dirty="0">
                  <a:latin typeface="Consolas" pitchFamily="49" charset="0"/>
                  <a:cs typeface="Consolas" pitchFamily="49" charset="0"/>
                </a:rPr>
                <a:t>?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20662" y="792834"/>
            <a:ext cx="4500963" cy="4062410"/>
            <a:chOff x="3750732" y="1064092"/>
            <a:chExt cx="4500963" cy="4062410"/>
          </a:xfrm>
        </p:grpSpPr>
        <p:grpSp>
          <p:nvGrpSpPr>
            <p:cNvPr id="15" name="Group 14"/>
            <p:cNvGrpSpPr/>
            <p:nvPr/>
          </p:nvGrpSpPr>
          <p:grpSpPr>
            <a:xfrm>
              <a:off x="5032101" y="1064092"/>
              <a:ext cx="3219594" cy="3581400"/>
              <a:chOff x="4516967" y="1173408"/>
              <a:chExt cx="3219594" cy="3581400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4516967" y="1173408"/>
                <a:ext cx="1447800" cy="3581400"/>
                <a:chOff x="6629400" y="1638300"/>
                <a:chExt cx="1447800" cy="3581400"/>
              </a:xfrm>
            </p:grpSpPr>
            <p:pic>
              <p:nvPicPr>
                <p:cNvPr id="23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flipH="1">
                  <a:off x="6629400" y="3771900"/>
                  <a:ext cx="1447800" cy="14478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24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flipH="1">
                  <a:off x="6629400" y="2705100"/>
                  <a:ext cx="1447800" cy="14478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25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flipH="1">
                  <a:off x="6629400" y="1638300"/>
                  <a:ext cx="1447800" cy="1447800"/>
                </a:xfrm>
                <a:prstGeom prst="rect">
                  <a:avLst/>
                </a:prstGeom>
                <a:noFill/>
              </p:spPr>
            </p:pic>
          </p:grpSp>
          <p:sp>
            <p:nvSpPr>
              <p:cNvPr id="21" name="TextBox 20"/>
              <p:cNvSpPr txBox="1"/>
              <p:nvPr/>
            </p:nvSpPr>
            <p:spPr>
              <a:xfrm>
                <a:off x="6324600" y="2853050"/>
                <a:ext cx="14119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err="1">
                    <a:latin typeface="Consolas" charset="0"/>
                    <a:ea typeface="Consolas" charset="0"/>
                    <a:cs typeface="Consolas" charset="0"/>
                  </a:rPr>
                  <a:t>libc.a</a:t>
                </a:r>
                <a:endParaRPr lang="en-US" sz="2800" b="1" dirty="0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22" name="Right Brace 21"/>
              <p:cNvSpPr/>
              <p:nvPr/>
            </p:nvSpPr>
            <p:spPr>
              <a:xfrm>
                <a:off x="5964767" y="1474512"/>
                <a:ext cx="359833" cy="3280296"/>
              </a:xfrm>
              <a:prstGeom prst="rightBrace">
                <a:avLst>
                  <a:gd name="adj1" fmla="val 78921"/>
                  <a:gd name="adj2" fmla="val 50000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3771900" y="1348995"/>
              <a:ext cx="15451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printf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50784" y="4603282"/>
              <a:ext cx="1295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nsolas" pitchFamily="49" charset="0"/>
                  <a:cs typeface="Consolas" pitchFamily="49" charset="0"/>
                </a:rPr>
                <a:t>main?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61316" y="2416100"/>
              <a:ext cx="15451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fopen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50732" y="3483205"/>
              <a:ext cx="15451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 err="1">
                  <a:latin typeface="Consolas" pitchFamily="49" charset="0"/>
                  <a:cs typeface="Consolas" pitchFamily="49" charset="0"/>
                </a:rPr>
                <a:t>qsort</a:t>
              </a:r>
              <a:endParaRPr lang="en-US" sz="2800" b="1" dirty="0">
                <a:latin typeface="Consolas" pitchFamily="49" charset="0"/>
                <a:cs typeface="Consolas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3881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 file's an island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 files in C</a:t>
            </a:r>
            <a:r>
              <a:rPr lang="en-US" b="1" dirty="0"/>
              <a:t> </a:t>
            </a:r>
            <a:r>
              <a:rPr lang="en-US" dirty="0"/>
              <a:t>don't actually know anything about each other…</a:t>
            </a:r>
          </a:p>
          <a:p>
            <a:pPr lvl="1"/>
            <a:r>
              <a:rPr lang="en-US" dirty="0"/>
              <a:t>so it's the </a:t>
            </a:r>
            <a:r>
              <a:rPr lang="en-US" b="1" i="1" dirty="0"/>
              <a:t>linker's</a:t>
            </a:r>
            <a:r>
              <a:rPr lang="en-US" i="1" dirty="0"/>
              <a:t> </a:t>
            </a:r>
            <a:r>
              <a:rPr lang="en-US" dirty="0"/>
              <a:t>job to match up the names between</a:t>
            </a:r>
            <a:r>
              <a:rPr lang="en-US" b="1" dirty="0"/>
              <a:t> </a:t>
            </a:r>
            <a:r>
              <a:rPr lang="en-US" dirty="0"/>
              <a:t>files.</a:t>
            </a:r>
          </a:p>
          <a:p>
            <a:r>
              <a:rPr lang="en-US" dirty="0"/>
              <a:t>here we have two C files which we can compile with -c</a:t>
            </a:r>
          </a:p>
          <a:p>
            <a:pPr lvl="1"/>
            <a:r>
              <a:rPr lang="en-US" dirty="0"/>
              <a:t>12_innocent.c</a:t>
            </a:r>
          </a:p>
          <a:p>
            <a:pPr lvl="1"/>
            <a:r>
              <a:rPr lang="en-US" dirty="0"/>
              <a:t>12_bad.c</a:t>
            </a:r>
          </a:p>
          <a:p>
            <a:pPr lvl="1"/>
            <a:r>
              <a:rPr lang="en-US" dirty="0"/>
              <a:t>it whines a bit but </a:t>
            </a:r>
            <a:r>
              <a:rPr lang="en-US" i="1" dirty="0"/>
              <a:t>does</a:t>
            </a:r>
            <a:r>
              <a:rPr lang="en-US" dirty="0"/>
              <a:t> produce object files…</a:t>
            </a:r>
          </a:p>
          <a:p>
            <a:r>
              <a:rPr lang="en-US" dirty="0"/>
              <a:t>you can use the </a:t>
            </a:r>
            <a:r>
              <a:rPr lang="en-US" b="1" dirty="0">
                <a:latin typeface="Consolas" panose="020B0609020204030204" pitchFamily="49" charset="0"/>
              </a:rPr>
              <a:t>nm</a:t>
            </a:r>
            <a:r>
              <a:rPr lang="en-US" dirty="0"/>
              <a:t> program (</a:t>
            </a:r>
            <a:r>
              <a:rPr lang="en-US" b="1" dirty="0"/>
              <a:t>n</a:t>
            </a:r>
            <a:r>
              <a:rPr lang="en-US" dirty="0"/>
              <a:t>a</a:t>
            </a:r>
            <a:r>
              <a:rPr lang="en-US" b="1" dirty="0"/>
              <a:t>m</a:t>
            </a:r>
            <a:r>
              <a:rPr lang="en-US" dirty="0"/>
              <a:t>e) to see the symbol tables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6100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output of nm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791200" cy="4267199"/>
          </a:xfrm>
        </p:spPr>
        <p:txBody>
          <a:bodyPr>
            <a:normAutofit/>
          </a:bodyPr>
          <a:lstStyle/>
          <a:p>
            <a:r>
              <a:rPr lang="en-US" dirty="0"/>
              <a:t>each symbol has a type</a:t>
            </a:r>
          </a:p>
          <a:p>
            <a:r>
              <a:rPr lang="en-US" dirty="0"/>
              <a:t>there are many but:</a:t>
            </a:r>
          </a:p>
          <a:p>
            <a:pPr lvl="1"/>
            <a:r>
              <a:rPr lang="en-US" b="1" dirty="0"/>
              <a:t>T </a:t>
            </a:r>
            <a:r>
              <a:rPr lang="en-US" dirty="0"/>
              <a:t>is a </a:t>
            </a:r>
            <a:r>
              <a:rPr lang="en-US" b="1" dirty="0"/>
              <a:t>bump: </a:t>
            </a:r>
            <a:r>
              <a:rPr lang="en-US" dirty="0"/>
              <a:t>an exported </a:t>
            </a:r>
            <a:r>
              <a:rPr lang="en-US" b="1" dirty="0"/>
              <a:t>T</a:t>
            </a:r>
            <a:r>
              <a:rPr lang="en-US" dirty="0"/>
              <a:t>ext symbol</a:t>
            </a:r>
          </a:p>
          <a:p>
            <a:pPr lvl="1"/>
            <a:r>
              <a:rPr lang="en-US" b="1" dirty="0"/>
              <a:t>U</a:t>
            </a:r>
            <a:r>
              <a:rPr lang="en-US" dirty="0"/>
              <a:t> is a </a:t>
            </a:r>
            <a:r>
              <a:rPr lang="en-US" b="1" dirty="0"/>
              <a:t>hole: </a:t>
            </a:r>
            <a:r>
              <a:rPr lang="en-US" dirty="0"/>
              <a:t>an </a:t>
            </a:r>
            <a:r>
              <a:rPr lang="en-US" b="1" dirty="0"/>
              <a:t>U</a:t>
            </a:r>
            <a:r>
              <a:rPr lang="en-US" dirty="0"/>
              <a:t>ndefined symbol</a:t>
            </a:r>
          </a:p>
          <a:p>
            <a:pPr lvl="2"/>
            <a:r>
              <a:rPr lang="en-US" dirty="0"/>
              <a:t>it needs to be imported</a:t>
            </a:r>
          </a:p>
          <a:p>
            <a:pPr lvl="1"/>
            <a:r>
              <a:rPr lang="en-US" b="1" dirty="0"/>
              <a:t>D </a:t>
            </a:r>
            <a:r>
              <a:rPr lang="en-US" dirty="0"/>
              <a:t>is a </a:t>
            </a:r>
            <a:r>
              <a:rPr lang="en-US" b="1" dirty="0"/>
              <a:t>bump: </a:t>
            </a:r>
            <a:r>
              <a:rPr lang="en-US" dirty="0"/>
              <a:t>an exported </a:t>
            </a:r>
            <a:r>
              <a:rPr lang="en-US" b="1" i="1" dirty="0"/>
              <a:t>D</a:t>
            </a:r>
            <a:r>
              <a:rPr lang="en-US" i="1" dirty="0"/>
              <a:t>ata </a:t>
            </a:r>
            <a:r>
              <a:rPr lang="en-US" dirty="0"/>
              <a:t>symbol</a:t>
            </a:r>
            <a:endParaRPr lang="en-US" b="1" dirty="0"/>
          </a:p>
          <a:p>
            <a:r>
              <a:rPr lang="en-US" dirty="0"/>
              <a:t>you might see where this is going</a:t>
            </a:r>
          </a:p>
          <a:p>
            <a:endParaRPr lang="en-US" dirty="0"/>
          </a:p>
          <a:p>
            <a:endParaRPr lang="en-US" dirty="0"/>
          </a:p>
          <a:p>
            <a:r>
              <a:rPr lang="mr-IN" dirty="0"/>
              <a:t>…</a:t>
            </a:r>
            <a:r>
              <a:rPr lang="en-US" dirty="0"/>
              <a:t>yes, the linker really is that dumb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4533179" y="2997843"/>
            <a:ext cx="3664359" cy="2100618"/>
            <a:chOff x="3522581" y="2671698"/>
            <a:chExt cx="3664359" cy="2100618"/>
          </a:xfrm>
        </p:grpSpPr>
        <p:grpSp>
          <p:nvGrpSpPr>
            <p:cNvPr id="6" name="Group 5"/>
            <p:cNvGrpSpPr/>
            <p:nvPr/>
          </p:nvGrpSpPr>
          <p:grpSpPr>
            <a:xfrm>
              <a:off x="3522581" y="2671698"/>
              <a:ext cx="3664359" cy="2100618"/>
              <a:chOff x="-968015" y="1525547"/>
              <a:chExt cx="3664359" cy="2100618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621371" y="1551192"/>
                <a:ext cx="2074973" cy="2074973"/>
                <a:chOff x="926171" y="1474992"/>
                <a:chExt cx="2074973" cy="2074973"/>
              </a:xfrm>
            </p:grpSpPr>
            <p:pic>
              <p:nvPicPr>
                <p:cNvPr id="9" name="Picture 10" descr="Image result for puzzle piece symbo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26171" y="1474992"/>
                  <a:ext cx="2074973" cy="2074973"/>
                </a:xfrm>
                <a:prstGeom prst="rect">
                  <a:avLst/>
                </a:prstGeom>
                <a:noFill/>
              </p:spPr>
            </p:pic>
            <p:sp>
              <p:nvSpPr>
                <p:cNvPr id="10" name="TextBox 9"/>
                <p:cNvSpPr txBox="1"/>
                <p:nvPr/>
              </p:nvSpPr>
              <p:spPr>
                <a:xfrm>
                  <a:off x="1091830" y="2239074"/>
                  <a:ext cx="137693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err="1">
                      <a:solidFill>
                        <a:srgbClr val="FF0000"/>
                      </a:solidFill>
                      <a:latin typeface="Consolas" charset="0"/>
                      <a:ea typeface="Consolas" charset="0"/>
                      <a:cs typeface="Consolas" charset="0"/>
                    </a:rPr>
                    <a:t>bad.o</a:t>
                  </a:r>
                  <a:endParaRPr lang="en-US" sz="2800" b="1" dirty="0">
                    <a:solidFill>
                      <a:srgbClr val="FF0000"/>
                    </a:solidFill>
                    <a:latin typeface="Consolas" charset="0"/>
                    <a:ea typeface="Consolas" charset="0"/>
                    <a:cs typeface="Consolas" charset="0"/>
                  </a:endParaRP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-968015" y="1525547"/>
                <a:ext cx="2819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err="1">
                    <a:solidFill>
                      <a:srgbClr val="FF0000"/>
                    </a:solidFill>
                    <a:latin typeface="Consolas" pitchFamily="49" charset="0"/>
                    <a:cs typeface="Consolas" pitchFamily="49" charset="0"/>
                  </a:rPr>
                  <a:t>printf</a:t>
                </a:r>
                <a:endParaRPr lang="en-US" sz="2800" b="1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5720661" y="2733253"/>
              <a:ext cx="4122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</a:rPr>
                <a:t>D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137246" y="548403"/>
            <a:ext cx="3050901" cy="2480527"/>
            <a:chOff x="1791533" y="2115986"/>
            <a:chExt cx="3050901" cy="2480527"/>
          </a:xfrm>
        </p:grpSpPr>
        <p:grpSp>
          <p:nvGrpSpPr>
            <p:cNvPr id="11" name="Group 10"/>
            <p:cNvGrpSpPr/>
            <p:nvPr/>
          </p:nvGrpSpPr>
          <p:grpSpPr>
            <a:xfrm>
              <a:off x="1791533" y="2115986"/>
              <a:ext cx="3050901" cy="2480527"/>
              <a:chOff x="2254052" y="1474992"/>
              <a:chExt cx="3050901" cy="2480527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2254052" y="1474992"/>
                <a:ext cx="3050901" cy="2074973"/>
                <a:chOff x="621371" y="1551192"/>
                <a:chExt cx="3050901" cy="2074973"/>
              </a:xfrm>
            </p:grpSpPr>
            <p:grpSp>
              <p:nvGrpSpPr>
                <p:cNvPr id="14" name="Group 13"/>
                <p:cNvGrpSpPr/>
                <p:nvPr/>
              </p:nvGrpSpPr>
              <p:grpSpPr>
                <a:xfrm>
                  <a:off x="621371" y="1551192"/>
                  <a:ext cx="2074973" cy="2074973"/>
                  <a:chOff x="926171" y="1474992"/>
                  <a:chExt cx="2074973" cy="2074973"/>
                </a:xfrm>
              </p:grpSpPr>
              <p:pic>
                <p:nvPicPr>
                  <p:cNvPr id="16" name="Picture 10" descr="Image result for puzzle piece symbol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926171" y="1474992"/>
                    <a:ext cx="2074973" cy="2074973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1066800" y="2205029"/>
                    <a:ext cx="137693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b="1" dirty="0" err="1">
                        <a:latin typeface="Consolas" charset="0"/>
                        <a:ea typeface="Consolas" charset="0"/>
                        <a:cs typeface="Consolas" charset="0"/>
                      </a:rPr>
                      <a:t>test.o</a:t>
                    </a:r>
                    <a:endParaRPr lang="en-US" sz="2800" b="1" dirty="0">
                      <a:latin typeface="Consolas" charset="0"/>
                      <a:ea typeface="Consolas" charset="0"/>
                      <a:cs typeface="Consolas" charset="0"/>
                    </a:endParaRPr>
                  </a:p>
                </p:txBody>
              </p:sp>
            </p:grpSp>
            <p:sp>
              <p:nvSpPr>
                <p:cNvPr id="15" name="TextBox 14"/>
                <p:cNvSpPr txBox="1"/>
                <p:nvPr/>
              </p:nvSpPr>
              <p:spPr>
                <a:xfrm>
                  <a:off x="2681672" y="2587103"/>
                  <a:ext cx="9906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>
                      <a:latin typeface="Consolas" pitchFamily="49" charset="0"/>
                      <a:cs typeface="Consolas" pitchFamily="49" charset="0"/>
                    </a:rPr>
                    <a:t>main</a:t>
                  </a:r>
                </a:p>
              </p:txBody>
            </p:sp>
          </p:grpSp>
          <p:sp>
            <p:nvSpPr>
              <p:cNvPr id="13" name="TextBox 12"/>
              <p:cNvSpPr txBox="1"/>
              <p:nvPr/>
            </p:nvSpPr>
            <p:spPr>
              <a:xfrm>
                <a:off x="2678406" y="3432299"/>
                <a:ext cx="2438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err="1">
                    <a:latin typeface="Consolas" pitchFamily="49" charset="0"/>
                    <a:cs typeface="Consolas" pitchFamily="49" charset="0"/>
                  </a:rPr>
                  <a:t>printf</a:t>
                </a:r>
                <a:r>
                  <a:rPr lang="en-US" sz="2800" b="1" dirty="0">
                    <a:latin typeface="Consolas" pitchFamily="49" charset="0"/>
                    <a:cs typeface="Consolas" pitchFamily="49" charset="0"/>
                  </a:rPr>
                  <a:t>?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435087" y="3138410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00B050"/>
                  </a:solidFill>
                </a:rPr>
                <a:t>T</a:t>
              </a:r>
              <a:endParaRPr lang="en-US" sz="2400" b="1" dirty="0">
                <a:solidFill>
                  <a:srgbClr val="00B05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06854" y="372444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230477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mash it in there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4724400" cy="4801659"/>
          </a:xfrm>
        </p:spPr>
        <p:txBody>
          <a:bodyPr/>
          <a:lstStyle/>
          <a:p>
            <a:r>
              <a:rPr lang="en-US" dirty="0"/>
              <a:t>name == name?? OKAY!!</a:t>
            </a:r>
          </a:p>
          <a:p>
            <a:r>
              <a:rPr lang="en-US" dirty="0"/>
              <a:t>you can link with </a:t>
            </a:r>
            <a:r>
              <a:rPr lang="en-US" dirty="0" err="1"/>
              <a:t>gcc</a:t>
            </a:r>
            <a:r>
              <a:rPr lang="en-US" dirty="0"/>
              <a:t> too</a:t>
            </a:r>
          </a:p>
          <a:p>
            <a:pPr lvl="1"/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gcc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 -o bad </a:t>
            </a:r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bad.o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test.o</a:t>
            </a:r>
            <a:endParaRPr lang="en-US" b="1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 err="1"/>
              <a:t>aaaand</a:t>
            </a:r>
            <a:r>
              <a:rPr lang="en-US" dirty="0"/>
              <a:t> now we have a program that crashes</a:t>
            </a:r>
          </a:p>
          <a:p>
            <a:r>
              <a:rPr lang="en-US" dirty="0"/>
              <a:t>cause it's trying to execute an integer in the data segment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 descr="ttps://new2.fjcdn.com/pictures/Puzzle_720139_2597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85862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ge result for you tri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32742">
            <a:off x="2214047" y="3176627"/>
            <a:ext cx="19050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219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Dynamic Linking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9728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There's a hole in my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867400" cy="4648199"/>
          </a:xfrm>
        </p:spPr>
        <p:txBody>
          <a:bodyPr/>
          <a:lstStyle/>
          <a:p>
            <a:r>
              <a:rPr lang="en-US" dirty="0"/>
              <a:t>what if we left the holes in the executable?</a:t>
            </a:r>
          </a:p>
          <a:p>
            <a:pPr lvl="1"/>
            <a:r>
              <a:rPr lang="en-US" dirty="0"/>
              <a:t>like leaving out a piece of a puzzle</a:t>
            </a:r>
          </a:p>
          <a:p>
            <a:r>
              <a:rPr lang="en-US" dirty="0"/>
              <a:t>this is a technique called </a:t>
            </a:r>
            <a:r>
              <a:rPr lang="en-US" b="1" dirty="0"/>
              <a:t>dynamic linking</a:t>
            </a:r>
          </a:p>
          <a:p>
            <a:r>
              <a:rPr lang="en-US" dirty="0"/>
              <a:t>basically, we </a:t>
            </a:r>
            <a:r>
              <a:rPr lang="en-US" b="1" dirty="0"/>
              <a:t>leave the last step of linking</a:t>
            </a:r>
            <a:br>
              <a:rPr lang="en-US" b="1" dirty="0"/>
            </a:br>
            <a:r>
              <a:rPr lang="en-US" b="1" dirty="0"/>
              <a:t>unfinished</a:t>
            </a:r>
            <a:endParaRPr lang="en-US" dirty="0"/>
          </a:p>
          <a:p>
            <a:r>
              <a:rPr lang="en-US" dirty="0"/>
              <a:t>when we </a:t>
            </a:r>
            <a:r>
              <a:rPr lang="en-US" b="1" dirty="0"/>
              <a:t>run the program, </a:t>
            </a:r>
            <a:r>
              <a:rPr lang="en-US" i="1" dirty="0"/>
              <a:t>then</a:t>
            </a:r>
            <a:r>
              <a:rPr lang="en-US" dirty="0"/>
              <a:t> we find</a:t>
            </a:r>
            <a:br>
              <a:rPr lang="en-US" dirty="0"/>
            </a:br>
            <a:r>
              <a:rPr lang="en-US" dirty="0"/>
              <a:t>that last piece(s)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2770" name="Picture 2" descr="Image result for puzzle clipa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62675" y="623243"/>
            <a:ext cx="2734162" cy="1981200"/>
          </a:xfrm>
          <a:prstGeom prst="rect">
            <a:avLst/>
          </a:prstGeom>
          <a:noFill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62675" y="623243"/>
            <a:ext cx="27527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36012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theme/theme1.xml><?xml version="1.0" encoding="utf-8"?>
<a:theme xmlns:a="http://schemas.openxmlformats.org/drawingml/2006/main" name="1_02 - C - Basics">
  <a:themeElements>
    <a:clrScheme name="Custom 2">
      <a:dk1>
        <a:srgbClr val="000000"/>
      </a:dk1>
      <a:lt1>
        <a:srgbClr val="FFFFFF"/>
      </a:lt1>
      <a:dk2>
        <a:srgbClr val="3B481E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WP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_fall_2017" id="{93D034CE-FEB5-4D4D-96F7-6B7F8A5EB99A}" vid="{194AE869-5029-ED49-81EA-C574BDDBE6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02 - C - Basics</Template>
  <TotalTime>3398</TotalTime>
  <Words>1636</Words>
  <Application>Microsoft Macintosh PowerPoint</Application>
  <PresentationFormat>On-screen Show (16:10)</PresentationFormat>
  <Paragraphs>242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Consolas</vt:lpstr>
      <vt:lpstr>Courier New</vt:lpstr>
      <vt:lpstr>Segoe UI</vt:lpstr>
      <vt:lpstr>Segoe WP Semibold</vt:lpstr>
      <vt:lpstr>Trebuchet MS</vt:lpstr>
      <vt:lpstr>Wingdings</vt:lpstr>
      <vt:lpstr>1_02 - C - Basics</vt:lpstr>
      <vt:lpstr>Programs – Dynamic Linking and Loading</vt:lpstr>
      <vt:lpstr>Class announcements</vt:lpstr>
      <vt:lpstr>More about linking</vt:lpstr>
      <vt:lpstr>Will the real printf please stand up</vt:lpstr>
      <vt:lpstr>Every file's an island</vt:lpstr>
      <vt:lpstr>The output of nm</vt:lpstr>
      <vt:lpstr>just mash it in there</vt:lpstr>
      <vt:lpstr>Dynamic Linking</vt:lpstr>
      <vt:lpstr>There's a hole in my heart</vt:lpstr>
      <vt:lpstr>Dynamic linking</vt:lpstr>
      <vt:lpstr>Static linking</vt:lpstr>
      <vt:lpstr>Pros and cons</vt:lpstr>
      <vt:lpstr>Function pointers</vt:lpstr>
      <vt:lpstr>Point to anything!</vt:lpstr>
      <vt:lpstr>Why function pointers???</vt:lpstr>
      <vt:lpstr>These are not new to you, actually</vt:lpstr>
      <vt:lpstr>Dynamic method dispatch</vt:lpstr>
      <vt:lpstr>Dynamic Loading</vt:lpstr>
      <vt:lpstr>Time, time, time</vt:lpstr>
      <vt:lpstr>Dynamically Loaded Libraries</vt:lpstr>
      <vt:lpstr>Asking the OS</vt:lpstr>
      <vt:lpstr>What’s in a dynamically loaded library?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- Basics</dc:title>
  <dc:creator>me</dc:creator>
  <cp:lastModifiedBy>Billingsley, Jarrett F</cp:lastModifiedBy>
  <cp:revision>183</cp:revision>
  <dcterms:created xsi:type="dcterms:W3CDTF">2017-01-24T02:14:22Z</dcterms:created>
  <dcterms:modified xsi:type="dcterms:W3CDTF">2025-10-09T19:49:25Z</dcterms:modified>
</cp:coreProperties>
</file>